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ags/tag32.xml" ContentType="application/vnd.openxmlformats-officedocument.presentationml.tags+xml"/>
  <Override PartName="/ppt/notesSlides/notesSlide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5.xml" ContentType="application/vnd.openxmlformats-officedocument.presentationml.notesSlide+xml"/>
  <Override PartName="/ppt/tags/tag36.xml" ContentType="application/vnd.openxmlformats-officedocument.presentationml.tags+xml"/>
  <Override PartName="/ppt/notesSlides/notesSlide6.xml" ContentType="application/vnd.openxmlformats-officedocument.presentationml.notesSlide+xml"/>
  <Override PartName="/ppt/comments/modernComment_7FFFFE63_1DEE9D39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9.xml" ContentType="application/vnd.openxmlformats-officedocument.presentationml.notesSlide+xml"/>
  <Override PartName="/ppt/tags/tag39.xml" ContentType="application/vnd.openxmlformats-officedocument.presentationml.tags+xml"/>
  <Override PartName="/ppt/notesSlides/notesSlide10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2.xml" ContentType="application/vnd.openxmlformats-officedocument.presentationml.notesSlide+xml"/>
  <Override PartName="/ppt/tags/tag45.xml" ContentType="application/vnd.openxmlformats-officedocument.presentationml.tags+xml"/>
  <Override PartName="/ppt/notesSlides/notesSlide13.xml" ContentType="application/vnd.openxmlformats-officedocument.presentationml.notesSlide+xml"/>
  <Override PartName="/ppt/tags/tag46.xml" ContentType="application/vnd.openxmlformats-officedocument.presentationml.tags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2" r:id="rId3"/>
  </p:sldMasterIdLst>
  <p:notesMasterIdLst>
    <p:notesMasterId r:id="rId30"/>
  </p:notesMasterIdLst>
  <p:sldIdLst>
    <p:sldId id="2147483391" r:id="rId4"/>
    <p:sldId id="2147483428" r:id="rId5"/>
    <p:sldId id="2147483430" r:id="rId6"/>
    <p:sldId id="2147483416" r:id="rId7"/>
    <p:sldId id="2147483468" r:id="rId8"/>
    <p:sldId id="2147483431" r:id="rId9"/>
    <p:sldId id="2147483194" r:id="rId10"/>
    <p:sldId id="2147483432" r:id="rId11"/>
    <p:sldId id="2147483433" r:id="rId12"/>
    <p:sldId id="2147483469" r:id="rId13"/>
    <p:sldId id="2147483425" r:id="rId14"/>
    <p:sldId id="2147483235" r:id="rId15"/>
    <p:sldId id="2147483467" r:id="rId16"/>
    <p:sldId id="2147483212" r:id="rId17"/>
    <p:sldId id="2147483383" r:id="rId18"/>
    <p:sldId id="2147483403" r:id="rId19"/>
    <p:sldId id="2147483351" r:id="rId20"/>
    <p:sldId id="2147483253" r:id="rId21"/>
    <p:sldId id="2147483418" r:id="rId22"/>
    <p:sldId id="2147483434" r:id="rId23"/>
    <p:sldId id="2147483412" r:id="rId24"/>
    <p:sldId id="2147483393" r:id="rId25"/>
    <p:sldId id="2147483435" r:id="rId26"/>
    <p:sldId id="2147481803" r:id="rId27"/>
    <p:sldId id="2147483470" r:id="rId28"/>
    <p:sldId id="2147483419" r:id="rId29"/>
  </p:sldIdLst>
  <p:sldSz cx="12192000" cy="6858000"/>
  <p:notesSz cx="6858000" cy="9144000"/>
  <p:custDataLst>
    <p:tags r:id="rId31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CFE132-C511-8A1D-C667-15A992F28C57}" name="Viotto Veronica, IT" initials="VV" userId="S::viottve001@group.pirelli.com::51b1a38f-daff-4358-8e48-1f3aaf8ba6fa" providerId="AD"/>
  <p188:author id="{9899BDC5-8F1B-66C6-FE39-FBA6CF1104E0}" name="Marino Marco, IT" initials="MM" userId="S::marinma005@group.pirelli.com::2c66fe87-6046-4367-ab86-64e0d6c2fa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9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8/10/relationships/authors" Target="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718550106609809E-2"/>
          <c:y val="9.8369011213047905E-2"/>
          <c:w val="0.94456289978678043"/>
          <c:h val="0.8032619775739041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1.529051987767584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E5E8-47E0-8EB5-892B67BDB145}"/>
                </c:ext>
              </c:extLst>
            </c:dLbl>
            <c:dLbl>
              <c:idx val="1"/>
              <c:layout>
                <c:manualLayout>
                  <c:x val="0"/>
                  <c:y val="-1.529051987767584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E5E8-47E0-8EB5-892B67BDB14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471</c:v>
                </c:pt>
                <c:pt idx="1">
                  <c:v>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E8-47E0-8EB5-892B67BDB145}"/>
            </c:ext>
          </c:extLst>
        </c:ser>
        <c:ser>
          <c:idx val="1"/>
          <c:order val="1"/>
          <c:spPr>
            <a:solidFill>
              <a:schemeClr val="bg2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1.5290519877675841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E5E8-47E0-8EB5-892B67BDB145}"/>
                </c:ext>
              </c:extLst>
            </c:dLbl>
            <c:dLbl>
              <c:idx val="1"/>
              <c:layout>
                <c:manualLayout>
                  <c:x val="0"/>
                  <c:y val="-2.0387359836901123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E5E8-47E0-8EB5-892B67BDB14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Sheet1!$A$2:$B$2</c:f>
              <c:numCache>
                <c:formatCode>General</c:formatCode>
                <c:ptCount val="2"/>
                <c:pt idx="0">
                  <c:v>3007</c:v>
                </c:pt>
                <c:pt idx="1">
                  <c:v>2981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5E8-47E0-8EB5-892B67BDB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914988111"/>
        <c:axId val="1"/>
      </c:barChart>
      <c:catAx>
        <c:axId val="191498811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478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91498811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omments/modernComment_7FFFFE63_1DEE9D3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4A26863-4EBA-43B8-8C7C-02F0F4D04F86}" authorId="{9899BDC5-8F1B-66C6-FE39-FBA6CF1104E0}" status="resolved" created="2025-07-25T12:48:05.808" complete="100000">
    <pc:sldMkLst xmlns:pc="http://schemas.microsoft.com/office/powerpoint/2013/main/command">
      <pc:docMk/>
      <pc:sldMk cId="502177081" sldId="2147483235"/>
    </pc:sldMkLst>
    <p188:txBody>
      <a:bodyPr/>
      <a:lstStyle/>
      <a:p>
        <a:r>
          <a:rPr lang="it-IT"/>
          <a:t>Vedi commento slide successiva, da capire se tenere arrotondati o inserire la virgola. Considerte che a bilancio abbiamo inserito valore con la virgola (eg 34,5 per A+B volumes)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DFD8E-B688-4A1A-BC34-65EBAB042215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9B8CF-0EF0-425F-B2AC-ECE4C4A030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948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0A876-AF82-47DF-8141-1ABCFE099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46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0A876-AF82-47DF-8141-1ABCFE099F6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309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0A876-AF82-47DF-8141-1ABCFE099F6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052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0A876-AF82-47DF-8141-1ABCFE099F6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481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0A876-AF82-47DF-8141-1ABCFE099F6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39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6F818-D677-75F3-C3AD-417365486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441191-B9FD-3021-0875-4A13081C7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5EADFA-A58A-A133-AC19-457E93FCC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ED009-839B-A851-EA57-3509A2BF74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0A876-AF82-47DF-8141-1ABCFE099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764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0A876-AF82-47DF-8141-1ABCFE099F6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473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0A876-AF82-47DF-8141-1ABCFE099F6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781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0A876-AF82-47DF-8141-1ABCFE099F6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263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0A876-AF82-47DF-8141-1ABCFE099F6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615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0A876-AF82-47DF-8141-1ABCFE099F6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200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EC2C-518E-6847-8826-988CEF4F779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655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0A876-AF82-47DF-8141-1ABCFE099F6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48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0A876-AF82-47DF-8141-1ABCFE099F6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209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Relationship Id="rId4" Type="http://schemas.openxmlformats.org/officeDocument/2006/relationships/image" Target="../media/image7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Relationship Id="rId4" Type="http://schemas.openxmlformats.org/officeDocument/2006/relationships/image" Target="../media/image7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Relationship Id="rId4" Type="http://schemas.openxmlformats.org/officeDocument/2006/relationships/image" Target="../media/image7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Relationship Id="rId4" Type="http://schemas.openxmlformats.org/officeDocument/2006/relationships/image" Target="../media/image7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F2C211-DB26-7C2E-75BD-E3F1F37E51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0560" y="6376988"/>
            <a:ext cx="6878319" cy="29139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8C86F0D-504F-4A44-997C-910482726A36}" type="slidenum">
              <a:rPr lang="it-IT" sz="1000" smtClean="0"/>
              <a:pPr algn="ctr"/>
              <a:t>‹#›</a:t>
            </a:fld>
            <a:endParaRPr lang="it-IT" sz="1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C50308-C729-A0A7-DB7C-4DF474A595BA}"/>
              </a:ext>
            </a:extLst>
          </p:cNvPr>
          <p:cNvSpPr/>
          <p:nvPr userDrawn="1"/>
        </p:nvSpPr>
        <p:spPr>
          <a:xfrm>
            <a:off x="3176" y="4679576"/>
            <a:ext cx="12188824" cy="2178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297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F25C-99A5-7BD7-42DA-3F056763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8C86F0D-504F-4A44-997C-910482726A36}" type="slidenum">
              <a:rPr lang="it-IT" sz="1000" smtClean="0"/>
              <a:pPr algn="ctr"/>
              <a:t>‹#›</a:t>
            </a:fld>
            <a:endParaRPr lang="it-IT" sz="100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86B7E7D-7698-0BE9-EA77-0AF75F8DE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8967" y="6376988"/>
            <a:ext cx="6948000" cy="2645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223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F25C-99A5-7BD7-42DA-3F056763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8C86F0D-504F-4A44-997C-910482726A36}" type="slidenum">
              <a:rPr lang="it-IT" sz="1000" smtClean="0"/>
              <a:pPr algn="ctr"/>
              <a:t>‹#›</a:t>
            </a:fld>
            <a:endParaRPr lang="it-IT" sz="100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A0798F6-42AF-3D55-C6BE-C4DF32D259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1240" y="1039995"/>
            <a:ext cx="2160000" cy="5184000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F1D2F45-9D78-C850-86A4-29857EB3AF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8967" y="6376988"/>
            <a:ext cx="6948000" cy="2645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3404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F25C-99A5-7BD7-42DA-3F056763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8C86F0D-504F-4A44-997C-910482726A36}" type="slidenum">
              <a:rPr lang="it-IT" sz="1000" smtClean="0"/>
              <a:pPr algn="ctr"/>
              <a:t>‹#›</a:t>
            </a:fld>
            <a:endParaRPr lang="it-IT" sz="100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A0798F6-42AF-3D55-C6BE-C4DF32D259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1240" y="1039995"/>
            <a:ext cx="2160000" cy="5184000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9A750AF-9EB0-3AC0-A082-2D70F745C9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7500" y="559436"/>
            <a:ext cx="11552238" cy="399572"/>
          </a:xfrm>
          <a:prstGeom prst="rect">
            <a:avLst/>
          </a:prstGeom>
        </p:spPr>
        <p:txBody>
          <a:bodyPr lIns="0" rIns="0" anchor="t"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0A4630E-35FD-038E-6DCE-F299F27239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8967" y="6376988"/>
            <a:ext cx="6948000" cy="2645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32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F25C-99A5-7BD7-42DA-3F056763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8C86F0D-504F-4A44-997C-910482726A36}" type="slidenum">
              <a:rPr lang="it-IT" sz="1000" smtClean="0"/>
              <a:pPr algn="ctr"/>
              <a:t>‹#›</a:t>
            </a:fld>
            <a:endParaRPr lang="it-IT" sz="100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A0798F6-42AF-3D55-C6BE-C4DF32D259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1240" y="1812069"/>
            <a:ext cx="2160000" cy="4172983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923D915-42E6-54E0-1C46-B8CA1B0302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7500" y="559436"/>
            <a:ext cx="11552238" cy="399572"/>
          </a:xfrm>
          <a:prstGeom prst="rect">
            <a:avLst/>
          </a:prstGeom>
        </p:spPr>
        <p:txBody>
          <a:bodyPr lIns="0" rIns="0" anchor="t"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E86F597-62D7-E48D-32EA-8691CC0634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8967" y="6376988"/>
            <a:ext cx="6948000" cy="2645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548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ubtitle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F25C-99A5-7BD7-42DA-3F056763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F72C2E-5A4D-DD46-39D0-C0E502324F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7500" y="559436"/>
            <a:ext cx="11552238" cy="399572"/>
          </a:xfrm>
          <a:prstGeom prst="rect">
            <a:avLst/>
          </a:prstGeom>
        </p:spPr>
        <p:txBody>
          <a:bodyPr lIns="0" rIns="0" anchor="t"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8C86F0D-504F-4A44-997C-910482726A36}" type="slidenum">
              <a:rPr lang="it-IT" sz="1000" smtClean="0"/>
              <a:pPr algn="ctr"/>
              <a:t>‹#›</a:t>
            </a:fld>
            <a:endParaRPr lang="it-IT" sz="100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5FE5A66-AC4B-F976-E9FD-3D50A0B1AB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8967" y="6376988"/>
            <a:ext cx="6948000" cy="2645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107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ubtitle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F25C-99A5-7BD7-42DA-3F056763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F72C2E-5A4D-DD46-39D0-C0E502324F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7500" y="559436"/>
            <a:ext cx="11552238" cy="399572"/>
          </a:xfrm>
          <a:prstGeom prst="rect">
            <a:avLst/>
          </a:prstGeom>
        </p:spPr>
        <p:txBody>
          <a:bodyPr lIns="0" rIns="0" anchor="t"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8C86F0D-504F-4A44-997C-910482726A36}" type="slidenum">
              <a:rPr lang="it-IT" sz="1000" smtClean="0"/>
              <a:pPr algn="ctr"/>
              <a:t>‹#›</a:t>
            </a:fld>
            <a:endParaRPr lang="it-IT" sz="100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BED3A39-56CE-414D-32D4-9FA30F4588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8967" y="6376988"/>
            <a:ext cx="6948000" cy="2645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11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F25C-99A5-7BD7-42DA-3F056763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8C86F0D-504F-4A44-997C-910482726A36}" type="slidenum">
              <a:rPr lang="it-IT" sz="1000" smtClean="0"/>
              <a:pPr algn="ctr"/>
              <a:t>‹#›</a:t>
            </a:fld>
            <a:endParaRPr lang="it-IT" sz="100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A0798F6-42AF-3D55-C6BE-C4DF32D259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1240" y="1039995"/>
            <a:ext cx="2160000" cy="5184000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14AF30B-DA1D-B65E-216F-15A2E6BD3C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8967" y="6376988"/>
            <a:ext cx="6948000" cy="2645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8412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6EF3F96-BB89-C985-EF60-562262A6D4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99213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6EF3F96-BB89-C985-EF60-562262A6D4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5ADF25C-99A5-7BD7-42DA-3F056763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ctr"/>
          <a:lstStyle>
            <a:lvl1pPr rtl="0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fld id="{48C86F0D-504F-4A44-997C-910482726A36}" type="slidenum">
              <a:rPr lang="en-GB" sz="1000" smtClean="0"/>
              <a:pPr algn="ctr" rtl="0"/>
              <a:t>‹#›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410060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23">
            <a:extLst>
              <a:ext uri="{FF2B5EF4-FFF2-40B4-BE49-F238E27FC236}">
                <a16:creationId xmlns:a16="http://schemas.microsoft.com/office/drawing/2014/main" id="{4F2A81E4-1A55-BE0C-1F14-AAADD9F1F7F6}"/>
              </a:ext>
            </a:extLst>
          </p:cNvPr>
          <p:cNvSpPr/>
          <p:nvPr userDrawn="1"/>
        </p:nvSpPr>
        <p:spPr>
          <a:xfrm>
            <a:off x="427563" y="349830"/>
            <a:ext cx="1064809" cy="161852"/>
          </a:xfrm>
          <a:prstGeom prst="rect">
            <a:avLst/>
          </a:prstGeom>
          <a:solidFill>
            <a:srgbClr val="148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testo 1">
            <a:extLst>
              <a:ext uri="{FF2B5EF4-FFF2-40B4-BE49-F238E27FC236}">
                <a16:creationId xmlns:a16="http://schemas.microsoft.com/office/drawing/2014/main" id="{6C9A8A41-BCC9-C5FA-554E-82CEEF4B6F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948" y="1116223"/>
            <a:ext cx="5473600" cy="328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1900" kern="1200">
                <a:solidFill>
                  <a:schemeClr val="tx1"/>
                </a:solidFill>
                <a:latin typeface="Gotham HTF Medium" pitchFamily="50" charset="0"/>
                <a:ea typeface="+mn-ea"/>
                <a:cs typeface="+mn-cs"/>
              </a:defRPr>
            </a:lvl1pPr>
          </a:lstStyle>
          <a:p>
            <a:r>
              <a:rPr lang="it-IT" sz="1900" kern="1200">
                <a:solidFill>
                  <a:schemeClr val="tx1"/>
                </a:solidFill>
                <a:latin typeface="Gotham HTF Medium" pitchFamily="50" charset="0"/>
                <a:ea typeface="+mn-ea"/>
                <a:cs typeface="+mn-cs"/>
              </a:rPr>
              <a:t>Slide </a:t>
            </a:r>
            <a:r>
              <a:rPr lang="it-IT" sz="1900" kern="1200" err="1">
                <a:solidFill>
                  <a:schemeClr val="tx1"/>
                </a:solidFill>
                <a:latin typeface="Gotham HTF Medium" pitchFamily="50" charset="0"/>
                <a:ea typeface="+mn-ea"/>
                <a:cs typeface="+mn-cs"/>
              </a:rPr>
              <a:t>subtitle</a:t>
            </a:r>
            <a:endParaRPr lang="it-IT"/>
          </a:p>
        </p:txBody>
      </p:sp>
      <p:sp>
        <p:nvSpPr>
          <p:cNvPr id="21" name="Segnaposto testo 3">
            <a:extLst>
              <a:ext uri="{FF2B5EF4-FFF2-40B4-BE49-F238E27FC236}">
                <a16:creationId xmlns:a16="http://schemas.microsoft.com/office/drawing/2014/main" id="{C16F689D-046E-DFDC-7137-0A65DCCECC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34" y="511682"/>
            <a:ext cx="9215965" cy="533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3600" kern="1200">
                <a:solidFill>
                  <a:schemeClr val="tx1"/>
                </a:solidFill>
                <a:latin typeface="Gotham HTF Medium" pitchFamily="50" charset="0"/>
                <a:ea typeface="+mn-ea"/>
                <a:cs typeface="+mn-cs"/>
              </a:defRPr>
            </a:lvl1pPr>
          </a:lstStyle>
          <a:p>
            <a:r>
              <a:rPr lang="it-IT" sz="3600" kern="1200">
                <a:solidFill>
                  <a:schemeClr val="tx1"/>
                </a:solidFill>
                <a:latin typeface="Gotham HTF Medium" pitchFamily="50" charset="0"/>
                <a:ea typeface="+mn-ea"/>
                <a:cs typeface="+mn-cs"/>
              </a:rPr>
              <a:t>SLIDE TITLE</a:t>
            </a:r>
            <a:endParaRPr lang="it-IT"/>
          </a:p>
        </p:txBody>
      </p:sp>
      <p:sp>
        <p:nvSpPr>
          <p:cNvPr id="28" name="Segnaposto testo 27">
            <a:extLst>
              <a:ext uri="{FF2B5EF4-FFF2-40B4-BE49-F238E27FC236}">
                <a16:creationId xmlns:a16="http://schemas.microsoft.com/office/drawing/2014/main" id="{3B5DCC0B-D854-5D34-691F-4FBFC49CB8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2742" y="1444518"/>
            <a:ext cx="2128303" cy="58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Gotham HTF Book" pitchFamily="2" charset="77"/>
              </a:defRPr>
            </a:lvl1pPr>
          </a:lstStyle>
          <a:p>
            <a:pPr lvl="0"/>
            <a:r>
              <a:rPr lang="it-IT" b="0" i="0">
                <a:latin typeface="Gotham HTF Book" pitchFamily="2" charset="77"/>
              </a:rPr>
              <a:t>Text</a:t>
            </a:r>
            <a:endParaRPr lang="it-IT"/>
          </a:p>
        </p:txBody>
      </p:sp>
      <p:sp>
        <p:nvSpPr>
          <p:cNvPr id="29" name="Segnaposto testo 27">
            <a:extLst>
              <a:ext uri="{FF2B5EF4-FFF2-40B4-BE49-F238E27FC236}">
                <a16:creationId xmlns:a16="http://schemas.microsoft.com/office/drawing/2014/main" id="{4D5A18FD-ABBE-6175-281C-1B4D2C665B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9948" y="323113"/>
            <a:ext cx="1082424" cy="1723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Gotham HTF Medium" pitchFamily="2" charset="77"/>
              </a:defRPr>
            </a:lvl1pPr>
          </a:lstStyle>
          <a:p>
            <a:pPr lvl="0"/>
            <a:r>
              <a:rPr lang="it-IT" b="0" i="0">
                <a:latin typeface="Gotham HTF Book" pitchFamily="2" charset="77"/>
              </a:rPr>
              <a:t>TOPIC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007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97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F2C211-DB26-7C2E-75BD-E3F1F37E51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0560" y="6376988"/>
            <a:ext cx="6878319" cy="29139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8C86F0D-504F-4A44-997C-910482726A36}" type="slidenum">
              <a:rPr lang="it-IT" sz="1000" smtClean="0"/>
              <a:pPr algn="ctr"/>
              <a:t>‹#›</a:t>
            </a:fld>
            <a:endParaRPr lang="it-IT" sz="1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C50308-C729-A0A7-DB7C-4DF474A595BA}"/>
              </a:ext>
            </a:extLst>
          </p:cNvPr>
          <p:cNvSpPr/>
          <p:nvPr userDrawn="1"/>
        </p:nvSpPr>
        <p:spPr>
          <a:xfrm>
            <a:off x="3176" y="4679576"/>
            <a:ext cx="12188824" cy="2178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55D214B7-64B2-D3CD-104C-646E79D9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45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19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135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289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065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347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982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>
            <a:extLst>
              <a:ext uri="{FF2B5EF4-FFF2-40B4-BE49-F238E27FC236}">
                <a16:creationId xmlns:a16="http://schemas.microsoft.com/office/drawing/2014/main" id="{E6930416-5A80-2F11-6B52-2BAC61D1CA28}"/>
              </a:ext>
            </a:extLst>
          </p:cNvPr>
          <p:cNvSpPr txBox="1"/>
          <p:nvPr userDrawn="1"/>
        </p:nvSpPr>
        <p:spPr>
          <a:xfrm>
            <a:off x="2259248" y="6468584"/>
            <a:ext cx="1258479" cy="11543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697" dirty="0">
                <a:solidFill>
                  <a:schemeClr val="bg1"/>
                </a:solidFill>
                <a:latin typeface="Gotham Bold"/>
                <a:cs typeface="Gotham Bold"/>
              </a:rPr>
              <a:t>Strictly</a:t>
            </a:r>
            <a:r>
              <a:rPr sz="697" spc="-12" dirty="0">
                <a:solidFill>
                  <a:schemeClr val="bg1"/>
                </a:solidFill>
                <a:latin typeface="Gotham Bold"/>
                <a:cs typeface="Gotham Bold"/>
              </a:rPr>
              <a:t> </a:t>
            </a:r>
            <a:r>
              <a:rPr sz="697" dirty="0">
                <a:solidFill>
                  <a:schemeClr val="bg1"/>
                </a:solidFill>
                <a:latin typeface="Gotham Bold"/>
                <a:cs typeface="Gotham Bold"/>
              </a:rPr>
              <a:t>confidential</a:t>
            </a:r>
            <a:r>
              <a:rPr sz="697" spc="-12" dirty="0">
                <a:solidFill>
                  <a:schemeClr val="bg1"/>
                </a:solidFill>
                <a:latin typeface="Gotham Bold"/>
                <a:cs typeface="Gotham Bold"/>
              </a:rPr>
              <a:t> </a:t>
            </a:r>
            <a:r>
              <a:rPr sz="697" spc="-6" dirty="0">
                <a:solidFill>
                  <a:schemeClr val="bg1"/>
                </a:solidFill>
                <a:latin typeface="Gotham Bold"/>
                <a:cs typeface="Gotham Bold"/>
              </a:rPr>
              <a:t>material</a:t>
            </a:r>
            <a:endParaRPr sz="697" dirty="0">
              <a:solidFill>
                <a:schemeClr val="bg1"/>
              </a:solidFill>
              <a:latin typeface="Gotham Bold"/>
              <a:cs typeface="Gotham Bold"/>
            </a:endParaRPr>
          </a:p>
        </p:txBody>
      </p:sp>
      <p:pic>
        <p:nvPicPr>
          <p:cNvPr id="8" name="Immagine 6">
            <a:extLst>
              <a:ext uri="{FF2B5EF4-FFF2-40B4-BE49-F238E27FC236}">
                <a16:creationId xmlns:a16="http://schemas.microsoft.com/office/drawing/2014/main" id="{86107BE0-8C96-B4D8-75DD-DDECB920F1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971" y="6255207"/>
            <a:ext cx="965029" cy="400428"/>
          </a:xfrm>
          <a:prstGeom prst="rect">
            <a:avLst/>
          </a:prstGeom>
        </p:spPr>
      </p:pic>
      <p:pic>
        <p:nvPicPr>
          <p:cNvPr id="9" name="Elemento grafico 3">
            <a:extLst>
              <a:ext uri="{FF2B5EF4-FFF2-40B4-BE49-F238E27FC236}">
                <a16:creationId xmlns:a16="http://schemas.microsoft.com/office/drawing/2014/main" id="{B89E9513-A01E-1740-6F24-35068FFB30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076" y="6277428"/>
            <a:ext cx="1165220" cy="35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20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499BD2-163F-7258-F5E4-6A3C03D84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6778C22-3F97-ACE3-6C3B-7EDD7B41C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0A91FF-6CDE-208E-D15C-B87FACF8B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B3F1-2967-1D42-8640-C6FFEAAD7719}" type="datetimeFigureOut">
              <a:rPr lang="it-IT" smtClean="0"/>
              <a:t>29/07/2025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8F40D7-30D1-EA99-3801-0557C64A0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71AF4F-E72D-5760-B829-57D6B2BFE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AA4DD-C31D-C14B-A20C-AA6CC21DB27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236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E COMPANY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6">
            <a:extLst>
              <a:ext uri="{FF2B5EF4-FFF2-40B4-BE49-F238E27FC236}">
                <a16:creationId xmlns:a16="http://schemas.microsoft.com/office/drawing/2014/main" id="{16CEE067-8DD4-D13C-8263-C21A95543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4686" y="6602777"/>
            <a:ext cx="481682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r">
              <a:defRPr lang="en-GB" sz="1000" b="1" spc="0" smtClean="0">
                <a:solidFill>
                  <a:srgbClr val="FFFFFF"/>
                </a:solidFill>
                <a:latin typeface="Gotham Bold"/>
                <a:cs typeface="Gotham Bold"/>
              </a:defRPr>
            </a:lvl1pPr>
          </a:lstStyle>
          <a:p>
            <a:pPr marL="7702">
              <a:spcBef>
                <a:spcPts val="58"/>
              </a:spcBef>
            </a:pPr>
            <a:fld id="{B6F15528-21DE-4FAA-801E-634DDDAF4B2B}" type="slidenum">
              <a:rPr lang="it-IT" smtClean="0"/>
              <a:pPr marL="7702">
                <a:spcBef>
                  <a:spcPts val="58"/>
                </a:spcBef>
              </a:pPr>
              <a:t>‹#›</a:t>
            </a:fld>
            <a:endParaRPr lang="it-IT" dirty="0"/>
          </a:p>
        </p:txBody>
      </p:sp>
      <p:sp>
        <p:nvSpPr>
          <p:cNvPr id="12" name="Titolo 13">
            <a:extLst>
              <a:ext uri="{FF2B5EF4-FFF2-40B4-BE49-F238E27FC236}">
                <a16:creationId xmlns:a16="http://schemas.microsoft.com/office/drawing/2014/main" id="{B2B57999-E348-4155-E64F-BDB0E7EDC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-3"/>
            <a:ext cx="438150" cy="648000"/>
          </a:xfrm>
          <a:prstGeom prst="rect">
            <a:avLst/>
          </a:prstGeom>
        </p:spPr>
        <p:txBody>
          <a:bodyPr anchor="ctr"/>
          <a:lstStyle>
            <a:lvl1pPr algn="ctr">
              <a:defRPr sz="2600" b="1" i="0" spc="0">
                <a:solidFill>
                  <a:schemeClr val="bg1"/>
                </a:solidFill>
                <a:latin typeface="Gotham Bold" panose="02000604030000020004" pitchFamily="2" charset="0"/>
              </a:defRPr>
            </a:lvl1pPr>
          </a:lstStyle>
          <a:p>
            <a:r>
              <a:rPr lang="it-IT" dirty="0"/>
              <a:t>2</a:t>
            </a:r>
          </a:p>
        </p:txBody>
      </p:sp>
      <p:sp>
        <p:nvSpPr>
          <p:cNvPr id="13" name="Segnaposto testo 14">
            <a:extLst>
              <a:ext uri="{FF2B5EF4-FFF2-40B4-BE49-F238E27FC236}">
                <a16:creationId xmlns:a16="http://schemas.microsoft.com/office/drawing/2014/main" id="{32AD5A96-1C30-2C41-F889-16C41969CF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482" y="3332"/>
            <a:ext cx="5702064" cy="648001"/>
          </a:xfrm>
          <a:prstGeom prst="rect">
            <a:avLst/>
          </a:prstGeom>
        </p:spPr>
        <p:txBody>
          <a:bodyPr tIns="108000" anchor="ctr"/>
          <a:lstStyle>
            <a:lvl1pPr marL="0" indent="0" algn="l">
              <a:buNone/>
              <a:defRPr sz="2000" b="1" i="0" spc="0">
                <a:latin typeface="Gotham Bold" panose="02000604030000020004" pitchFamily="2" charset="0"/>
              </a:defRPr>
            </a:lvl1pPr>
          </a:lstStyle>
          <a:p>
            <a:pPr lvl="0"/>
            <a:r>
              <a:rPr lang="it-IT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1517742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STAINABILIT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F7C2F43-56B0-A0DC-106D-A29F9377435F}"/>
              </a:ext>
            </a:extLst>
          </p:cNvPr>
          <p:cNvSpPr txBox="1"/>
          <p:nvPr userDrawn="1"/>
        </p:nvSpPr>
        <p:spPr>
          <a:xfrm>
            <a:off x="9430664" y="2483318"/>
            <a:ext cx="184731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91" dirty="0"/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6B8991C3-3268-0DBA-76D0-6D62AA7F4377}"/>
              </a:ext>
            </a:extLst>
          </p:cNvPr>
          <p:cNvSpPr txBox="1">
            <a:spLocks/>
          </p:cNvSpPr>
          <p:nvPr userDrawn="1"/>
        </p:nvSpPr>
        <p:spPr>
          <a:xfrm>
            <a:off x="11204833" y="269028"/>
            <a:ext cx="874901" cy="203092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en-US"/>
            </a:defPPr>
            <a:lvl1pPr marL="0" algn="r" defTabSz="457200" rtl="0" eaLnBrk="1" latinLnBrk="0" hangingPunct="1">
              <a:defRPr sz="1149" b="1" i="0" kern="1200">
                <a:solidFill>
                  <a:schemeClr val="bg1"/>
                </a:solidFill>
                <a:latin typeface="Gotham Bold"/>
                <a:ea typeface="+mn-ea"/>
                <a:cs typeface="Gotham Bol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813">
              <a:spcBef>
                <a:spcPts val="82"/>
              </a:spcBef>
            </a:pPr>
            <a:r>
              <a:rPr lang="it-IT" sz="849" b="0" i="0" dirty="0">
                <a:solidFill>
                  <a:schemeClr val="bg2">
                    <a:lumMod val="75000"/>
                  </a:schemeClr>
                </a:solidFill>
                <a:latin typeface="Gotham HTF Medium" pitchFamily="2" charset="77"/>
              </a:rPr>
              <a:t>pag.</a:t>
            </a:r>
            <a:r>
              <a:rPr lang="it-IT" sz="849" b="0" i="0" spc="15" dirty="0">
                <a:solidFill>
                  <a:schemeClr val="bg2">
                    <a:lumMod val="75000"/>
                  </a:schemeClr>
                </a:solidFill>
                <a:latin typeface="Gotham HTF Medium" pitchFamily="2" charset="77"/>
              </a:rPr>
              <a:t> </a:t>
            </a:r>
            <a:fld id="{81D60167-4931-47E6-BA6A-407CBD079E47}" type="slidenum">
              <a:rPr sz="849" b="0" i="0" spc="-15" smtClean="0">
                <a:solidFill>
                  <a:schemeClr val="bg2">
                    <a:lumMod val="75000"/>
                  </a:schemeClr>
                </a:solidFill>
                <a:latin typeface="Gotham HTF Medium" pitchFamily="2" charset="77"/>
              </a:rPr>
              <a:pPr marL="45813">
                <a:spcBef>
                  <a:spcPts val="82"/>
                </a:spcBef>
              </a:pPr>
              <a:t>‹#›</a:t>
            </a:fld>
            <a:endParaRPr sz="849" b="0" i="0" spc="-15" dirty="0">
              <a:solidFill>
                <a:schemeClr val="bg2">
                  <a:lumMod val="75000"/>
                </a:schemeClr>
              </a:solidFill>
              <a:latin typeface="Gotham HTF Medium" pitchFamily="2" charset="77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0CAFB9-004F-8FB6-20C5-DC1934DB3CBC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62157" y="213672"/>
            <a:ext cx="617576" cy="0"/>
          </a:xfrm>
          <a:prstGeom prst="line">
            <a:avLst/>
          </a:prstGeom>
          <a:ln w="38100">
            <a:solidFill>
              <a:srgbClr val="318B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bject 32">
            <a:extLst>
              <a:ext uri="{FF2B5EF4-FFF2-40B4-BE49-F238E27FC236}">
                <a16:creationId xmlns:a16="http://schemas.microsoft.com/office/drawing/2014/main" id="{F67518A5-094A-7853-9180-8500A0FEE06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200455" y="5737592"/>
            <a:ext cx="1643155" cy="11543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8084" rIns="0" bIns="0" rtlCol="0">
            <a:spAutoFit/>
          </a:bodyPr>
          <a:lstStyle/>
          <a:p>
            <a:pPr marL="7699" algn="l">
              <a:lnSpc>
                <a:spcPct val="100000"/>
              </a:lnSpc>
              <a:spcBef>
                <a:spcPts val="64"/>
              </a:spcBef>
            </a:pPr>
            <a:r>
              <a:rPr sz="697" b="0" i="0" dirty="0">
                <a:solidFill>
                  <a:schemeClr val="bg2">
                    <a:lumMod val="75000"/>
                  </a:schemeClr>
                </a:solidFill>
                <a:latin typeface="Gotham HTF Medium" pitchFamily="2" charset="77"/>
                <a:cs typeface="Gotham Bold"/>
              </a:rPr>
              <a:t>Strictly</a:t>
            </a:r>
            <a:r>
              <a:rPr sz="697" b="0" i="0" spc="21" dirty="0">
                <a:solidFill>
                  <a:schemeClr val="bg2">
                    <a:lumMod val="75000"/>
                  </a:schemeClr>
                </a:solidFill>
                <a:latin typeface="Gotham HTF Medium" pitchFamily="2" charset="77"/>
                <a:cs typeface="Gotham Bold"/>
              </a:rPr>
              <a:t> </a:t>
            </a:r>
            <a:r>
              <a:rPr sz="697" b="0" i="0" dirty="0">
                <a:solidFill>
                  <a:schemeClr val="bg2">
                    <a:lumMod val="75000"/>
                  </a:schemeClr>
                </a:solidFill>
                <a:latin typeface="Gotham HTF Medium" pitchFamily="2" charset="77"/>
                <a:cs typeface="Gotham Bold"/>
              </a:rPr>
              <a:t>confidential</a:t>
            </a:r>
            <a:r>
              <a:rPr sz="697" b="0" i="0" spc="24" dirty="0">
                <a:solidFill>
                  <a:schemeClr val="bg2">
                    <a:lumMod val="75000"/>
                  </a:schemeClr>
                </a:solidFill>
                <a:latin typeface="Gotham HTF Medium" pitchFamily="2" charset="77"/>
                <a:cs typeface="Gotham Bold"/>
              </a:rPr>
              <a:t> </a:t>
            </a:r>
            <a:r>
              <a:rPr sz="697" b="0" i="0" spc="-6" dirty="0">
                <a:solidFill>
                  <a:schemeClr val="bg2">
                    <a:lumMod val="75000"/>
                  </a:schemeClr>
                </a:solidFill>
                <a:latin typeface="Gotham HTF Medium" pitchFamily="2" charset="77"/>
                <a:cs typeface="Gotham Bold"/>
              </a:rPr>
              <a:t>material</a:t>
            </a:r>
            <a:endParaRPr sz="697" b="0" i="0" dirty="0">
              <a:solidFill>
                <a:schemeClr val="bg2">
                  <a:lumMod val="75000"/>
                </a:schemeClr>
              </a:solidFill>
              <a:latin typeface="Gotham HTF Medium" pitchFamily="2" charset="77"/>
              <a:cs typeface="Gotham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8D73C-DE70-94DD-AC0D-09745A9695B9}"/>
              </a:ext>
            </a:extLst>
          </p:cNvPr>
          <p:cNvSpPr txBox="1"/>
          <p:nvPr userDrawn="1"/>
        </p:nvSpPr>
        <p:spPr>
          <a:xfrm>
            <a:off x="10031240" y="123632"/>
            <a:ext cx="1454191" cy="26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91" dirty="0">
                <a:solidFill>
                  <a:srgbClr val="318B8D"/>
                </a:solidFill>
                <a:latin typeface="GOTHAM-MEDIUM" pitchFamily="50" charset="0"/>
              </a:rPr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604337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5">
          <p15:clr>
            <a:srgbClr val="FBAE40"/>
          </p15:clr>
        </p15:guide>
        <p15:guide id="2" pos="25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F07206D-8E30-2513-C790-4609A14FB3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39456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F07206D-8E30-2513-C790-4609A14FB3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13C1A25-B92D-AE8E-E381-455B59B9DE9D}"/>
              </a:ext>
            </a:extLst>
          </p:cNvPr>
          <p:cNvSpPr/>
          <p:nvPr userDrawn="1"/>
        </p:nvSpPr>
        <p:spPr>
          <a:xfrm>
            <a:off x="144379" y="6063916"/>
            <a:ext cx="4328230" cy="65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6DF6B09-6E29-4023-B30E-62C2907696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8525" y="1"/>
            <a:ext cx="3330000" cy="6857999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9021E7-45F9-50E0-41E9-7A429140FC7A}"/>
              </a:ext>
            </a:extLst>
          </p:cNvPr>
          <p:cNvSpPr/>
          <p:nvPr userDrawn="1"/>
        </p:nvSpPr>
        <p:spPr>
          <a:xfrm>
            <a:off x="10427368" y="6063916"/>
            <a:ext cx="1620253" cy="65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544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_Photo_sx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462910B-C46D-87E2-47B5-04B6F94B04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991" y="532851"/>
            <a:ext cx="5558309" cy="1428528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bg1"/>
                </a:solidFill>
                <a:latin typeface="Gotham Black" pitchFamily="2" charset="0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58978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5E82610C-B2EC-CCEF-E249-90E8896065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8317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82610C-B2EC-CCEF-E249-90E8896065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F2C211-DB26-7C2E-75BD-E3F1F37E51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0560" y="6376988"/>
            <a:ext cx="6878319" cy="291390"/>
          </a:xfrm>
          <a:prstGeom prst="rect">
            <a:avLst/>
          </a:prstGeom>
        </p:spPr>
        <p:txBody>
          <a:bodyPr lIns="0" tIns="0" rIns="0" bIns="0" anchor="ctr"/>
          <a:lstStyle>
            <a:lvl1pPr rtl="0"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fld id="{48C86F0D-504F-4A44-997C-910482726A36}" type="slidenum">
              <a:rPr lang="en-GB" sz="1000" smtClean="0"/>
              <a:pPr algn="ctr" rtl="0"/>
              <a:t>‹#›</a:t>
            </a:fld>
            <a:endParaRPr lang="en-GB" sz="1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C50308-C729-A0A7-DB7C-4DF474A595BA}"/>
              </a:ext>
            </a:extLst>
          </p:cNvPr>
          <p:cNvSpPr/>
          <p:nvPr userDrawn="1"/>
        </p:nvSpPr>
        <p:spPr>
          <a:xfrm>
            <a:off x="3176" y="4679576"/>
            <a:ext cx="12188824" cy="2178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264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C98FC3A-FC7D-DD7C-7EFA-E1785EB3E3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815268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C98FC3A-FC7D-DD7C-7EFA-E1785EB3E3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5ADF25C-99A5-7BD7-42DA-3F056763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/>
          <a:lstStyle>
            <a:lvl1pPr rtl="0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F2C211-DB26-7C2E-75BD-E3F1F37E51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5430" y="6376988"/>
            <a:ext cx="8383450" cy="376464"/>
          </a:xfrm>
          <a:prstGeom prst="rect">
            <a:avLst/>
          </a:prstGeom>
        </p:spPr>
        <p:txBody>
          <a:bodyPr lIns="0" tIns="0" rIns="0" bIns="0" anchor="ctr"/>
          <a:lstStyle>
            <a:lvl1pPr rtl="0"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fld id="{48C86F0D-504F-4A44-997C-910482726A36}" type="slidenum">
              <a:rPr lang="en-GB" sz="1000" smtClean="0"/>
              <a:pPr algn="ctr" rtl="0"/>
              <a:t>‹#›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039184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ubtitle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2986635-38CD-7BBA-632D-6930D191D6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2430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2986635-38CD-7BBA-632D-6930D191D6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5ADF25C-99A5-7BD7-42DA-3F056763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F72C2E-5A4D-DD46-39D0-C0E502324F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7500" y="559436"/>
            <a:ext cx="11552238" cy="399572"/>
          </a:xfrm>
          <a:prstGeom prst="rect">
            <a:avLst/>
          </a:prstGeom>
        </p:spPr>
        <p:txBody>
          <a:bodyPr lIns="0" rIns="0" anchor="t"/>
          <a:lstStyle>
            <a:lvl1pPr rtl="0">
              <a:defRPr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fld id="{48C86F0D-504F-4A44-997C-910482726A36}" type="slidenum">
              <a:rPr lang="en-GB" sz="1000" smtClean="0"/>
              <a:pPr algn="ctr" rtl="0"/>
              <a:t>‹#›</a:t>
            </a:fld>
            <a:endParaRPr lang="en-GB" sz="100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3FC5413-AF95-62EE-654F-861723BF4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5430" y="6376988"/>
            <a:ext cx="8383450" cy="376464"/>
          </a:xfrm>
          <a:prstGeom prst="rect">
            <a:avLst/>
          </a:prstGeom>
        </p:spPr>
        <p:txBody>
          <a:bodyPr lIns="0" tIns="0" rIns="0" bIns="0" anchor="ctr"/>
          <a:lstStyle>
            <a:lvl1pPr rtl="0"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27164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F4F14EC-90CF-D95E-9040-A88D908351A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45830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4F14EC-90CF-D95E-9040-A88D908351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5ADF25C-99A5-7BD7-42DA-3F056763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57" y="175073"/>
            <a:ext cx="11552606" cy="384363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F72C2E-5A4D-DD46-39D0-C0E502324F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7500" y="559436"/>
            <a:ext cx="11552238" cy="399572"/>
          </a:xfrm>
          <a:prstGeom prst="rect">
            <a:avLst/>
          </a:prstGeom>
        </p:spPr>
        <p:txBody>
          <a:bodyPr lIns="0" rIns="0" anchor="t"/>
          <a:lstStyle>
            <a:lvl1pPr rtl="0"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fld id="{48C86F0D-504F-4A44-997C-910482726A36}" type="slidenum">
              <a:rPr lang="en-GB" sz="1000" smtClean="0"/>
              <a:pPr algn="ctr" rtl="0"/>
              <a:t>‹#›</a:t>
            </a:fld>
            <a:endParaRPr lang="en-GB" sz="100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FE596E1-0EBE-D23B-FAE2-F539B55921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5430" y="6376988"/>
            <a:ext cx="8383450" cy="376464"/>
          </a:xfrm>
          <a:prstGeom prst="rect">
            <a:avLst/>
          </a:prstGeom>
        </p:spPr>
        <p:txBody>
          <a:bodyPr lIns="0" tIns="0" rIns="0" bIns="0" anchor="ctr"/>
          <a:lstStyle>
            <a:lvl1pPr rtl="0"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02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Navigator Yellow Lin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3881625E-8243-38D4-7970-3028B8E4C8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401537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881625E-8243-38D4-7970-3028B8E4C8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5ADF25C-99A5-7BD7-42DA-3F056763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57" y="175073"/>
            <a:ext cx="9360000" cy="384363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F72C2E-5A4D-DD46-39D0-C0E502324F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7500" y="559436"/>
            <a:ext cx="9360000" cy="399572"/>
          </a:xfrm>
          <a:prstGeom prst="rect">
            <a:avLst/>
          </a:prstGeom>
        </p:spPr>
        <p:txBody>
          <a:bodyPr lIns="0" rIns="0" anchor="t"/>
          <a:lstStyle>
            <a:lvl1pPr rtl="0">
              <a:defRPr sz="18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fld id="{48C86F0D-504F-4A44-997C-910482726A36}" type="slidenum">
              <a:rPr lang="en-GB" sz="1000" smtClean="0"/>
              <a:pPr algn="ctr" rtl="0"/>
              <a:t>‹#›</a:t>
            </a:fld>
            <a:endParaRPr lang="en-GB" sz="100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E9DDA81-DC3A-C242-59E0-BAFE452FD4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5430" y="6376988"/>
            <a:ext cx="8383450" cy="376464"/>
          </a:xfrm>
          <a:prstGeom prst="rect">
            <a:avLst/>
          </a:prstGeom>
        </p:spPr>
        <p:txBody>
          <a:bodyPr lIns="0" tIns="0" rIns="0" bIns="0" anchor="ctr"/>
          <a:lstStyle>
            <a:lvl1pPr rtl="0"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75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F86E263E-0A78-0DC1-BF43-3750EC70BF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28874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86E263E-0A78-0DC1-BF43-3750EC70BF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71C48FA0-521C-AB56-FC4A-F8C52AFF53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9405" y="622810"/>
            <a:ext cx="3744000" cy="1440000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DB80A038-C396-D4BD-E157-72DAED981C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8879" y="622810"/>
            <a:ext cx="3744000" cy="1440000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ADF25C-99A5-7BD7-42DA-3F056763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8C86F0D-504F-4A44-997C-910482726A36}" type="slidenum">
              <a:rPr lang="it-IT" sz="1000" smtClean="0"/>
              <a:pPr algn="ctr"/>
              <a:t>‹#›</a:t>
            </a:fld>
            <a:endParaRPr lang="it-IT" sz="100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6AA464B7-2DA1-246F-01FF-956F58DC76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9931" y="622810"/>
            <a:ext cx="3744000" cy="1440000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A33AF3BF-085E-8F80-DA48-867787B435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8967" y="6376988"/>
            <a:ext cx="6948000" cy="2645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312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6DF6B09-6E29-4023-B30E-62C2907696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1800" y="1"/>
            <a:ext cx="5097717" cy="6857999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87D515-067A-895B-DFB3-86245A0F2500}"/>
              </a:ext>
            </a:extLst>
          </p:cNvPr>
          <p:cNvSpPr/>
          <p:nvPr userDrawn="1"/>
        </p:nvSpPr>
        <p:spPr>
          <a:xfrm>
            <a:off x="4244340" y="6324600"/>
            <a:ext cx="152400" cy="405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57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6DF6B09-6E29-4023-B30E-62C2907696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1800" y="1"/>
            <a:ext cx="5097717" cy="6857999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E382AC-2640-0801-6BE7-46B6D2721FFF}"/>
              </a:ext>
            </a:extLst>
          </p:cNvPr>
          <p:cNvSpPr/>
          <p:nvPr userDrawn="1"/>
        </p:nvSpPr>
        <p:spPr>
          <a:xfrm>
            <a:off x="4244340" y="6324600"/>
            <a:ext cx="152400" cy="405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062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2064">
          <p15:clr>
            <a:srgbClr val="FBAE40"/>
          </p15:clr>
        </p15:guide>
        <p15:guide id="3" pos="67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F86E263E-0A78-0DC1-BF43-3750EC70BF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28874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86E263E-0A78-0DC1-BF43-3750EC70BF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71C48FA0-521C-AB56-FC4A-F8C52AFF53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749947" y="2779532"/>
            <a:ext cx="1450800" cy="1461600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300" b="0"/>
            </a:lvl1pPr>
          </a:lstStyle>
          <a:p>
            <a:endParaRPr lang="en-US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DB80A038-C396-D4BD-E157-72DAED981C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749947" y="1140220"/>
            <a:ext cx="1450800" cy="1461600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300" b="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ADF25C-99A5-7BD7-42DA-3F056763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8C86F0D-504F-4A44-997C-910482726A36}" type="slidenum">
              <a:rPr lang="it-IT" sz="1000" smtClean="0"/>
              <a:pPr algn="ctr"/>
              <a:t>‹#›</a:t>
            </a:fld>
            <a:endParaRPr lang="it-IT" sz="100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6AA464B7-2DA1-246F-01FF-956F58DC76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49947" y="4418845"/>
            <a:ext cx="1450800" cy="1461600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300" b="0"/>
            </a:lvl1pPr>
          </a:lstStyle>
          <a:p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BB03280-5670-11C0-0296-4934670C04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8967" y="6376988"/>
            <a:ext cx="6948000" cy="2645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216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F86E263E-0A78-0DC1-BF43-3750EC70BF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28874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86E263E-0A78-0DC1-BF43-3750EC70BF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DB80A038-C396-D4BD-E157-72DAED981C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9880" y="1140220"/>
            <a:ext cx="1728000" cy="2268000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300" b="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ADF25C-99A5-7BD7-42DA-3F056763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8C86F0D-504F-4A44-997C-910482726A36}" type="slidenum">
              <a:rPr lang="it-IT" sz="1000" smtClean="0"/>
              <a:pPr algn="ctr"/>
              <a:t>‹#›</a:t>
            </a:fld>
            <a:endParaRPr lang="it-IT" sz="100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6AA464B7-2DA1-246F-01FF-956F58DC76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9880" y="3591665"/>
            <a:ext cx="1728000" cy="2268000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300" b="0"/>
            </a:lvl1pPr>
          </a:lstStyle>
          <a:p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5F855C1-35AF-9BC5-EE8B-882C2173B6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8967" y="6376988"/>
            <a:ext cx="6948000" cy="2645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9384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F86E263E-0A78-0DC1-BF43-3750EC70BF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28874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86E263E-0A78-0DC1-BF43-3750EC70BF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DB80A038-C396-D4BD-E157-72DAED981C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9880" y="1140218"/>
            <a:ext cx="1728000" cy="4608000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300" b="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ADF25C-99A5-7BD7-42DA-3F056763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48691-A0DD-3AA1-0645-18EA4F340310}"/>
              </a:ext>
            </a:extLst>
          </p:cNvPr>
          <p:cNvSpPr txBox="1"/>
          <p:nvPr userDrawn="1"/>
        </p:nvSpPr>
        <p:spPr>
          <a:xfrm>
            <a:off x="11500833" y="6395279"/>
            <a:ext cx="35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8C86F0D-504F-4A44-997C-910482726A36}" type="slidenum">
              <a:rPr lang="it-IT" sz="1000" smtClean="0"/>
              <a:pPr algn="ctr"/>
              <a:t>‹#›</a:t>
            </a:fld>
            <a:endParaRPr lang="it-IT" sz="100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69EB4D3-A4F1-5BB4-DAC8-7326D02C17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8967" y="6376988"/>
            <a:ext cx="6948000" cy="2645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700" b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501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19.xml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6.sv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ags" Target="../tags/tag9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10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0F6749A-0C5D-0C77-256F-C2098374777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34123934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395" imgH="394" progId="TCLayout.ActiveDocument.1">
                  <p:embed/>
                </p:oleObj>
              </mc:Choice>
              <mc:Fallback>
                <p:oleObj name="think-cell Slide" r:id="rId20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0F6749A-0C5D-0C77-256F-C209837477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1 55">
            <a:extLst>
              <a:ext uri="{FF2B5EF4-FFF2-40B4-BE49-F238E27FC236}">
                <a16:creationId xmlns:a16="http://schemas.microsoft.com/office/drawing/2014/main" id="{09B7683D-C983-4E9F-6C13-F994CD1D19FB}"/>
              </a:ext>
            </a:extLst>
          </p:cNvPr>
          <p:cNvCxnSpPr>
            <a:cxnSpLocks/>
          </p:cNvCxnSpPr>
          <p:nvPr userDrawn="1"/>
        </p:nvCxnSpPr>
        <p:spPr>
          <a:xfrm>
            <a:off x="-315686" y="6669206"/>
            <a:ext cx="129251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55">
            <a:extLst>
              <a:ext uri="{FF2B5EF4-FFF2-40B4-BE49-F238E27FC236}">
                <a16:creationId xmlns:a16="http://schemas.microsoft.com/office/drawing/2014/main" id="{CF923BB5-C617-698C-53C1-BB144B89E302}"/>
              </a:ext>
            </a:extLst>
          </p:cNvPr>
          <p:cNvCxnSpPr>
            <a:cxnSpLocks/>
          </p:cNvCxnSpPr>
          <p:nvPr userDrawn="1"/>
        </p:nvCxnSpPr>
        <p:spPr>
          <a:xfrm>
            <a:off x="-315686" y="6374487"/>
            <a:ext cx="129251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50">
            <a:extLst>
              <a:ext uri="{FF2B5EF4-FFF2-40B4-BE49-F238E27FC236}">
                <a16:creationId xmlns:a16="http://schemas.microsoft.com/office/drawing/2014/main" id="{B05E364E-0F3D-A382-A327-2791021386FB}"/>
              </a:ext>
            </a:extLst>
          </p:cNvPr>
          <p:cNvCxnSpPr>
            <a:cxnSpLocks/>
          </p:cNvCxnSpPr>
          <p:nvPr userDrawn="1"/>
        </p:nvCxnSpPr>
        <p:spPr>
          <a:xfrm>
            <a:off x="11857977" y="-467139"/>
            <a:ext cx="0" cy="75656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54">
            <a:extLst>
              <a:ext uri="{FF2B5EF4-FFF2-40B4-BE49-F238E27FC236}">
                <a16:creationId xmlns:a16="http://schemas.microsoft.com/office/drawing/2014/main" id="{895A4B96-97B5-34E4-F47C-92D5641729A3}"/>
              </a:ext>
            </a:extLst>
          </p:cNvPr>
          <p:cNvCxnSpPr>
            <a:cxnSpLocks/>
          </p:cNvCxnSpPr>
          <p:nvPr userDrawn="1"/>
        </p:nvCxnSpPr>
        <p:spPr>
          <a:xfrm>
            <a:off x="-407504" y="180393"/>
            <a:ext cx="130169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43">
            <a:extLst>
              <a:ext uri="{FF2B5EF4-FFF2-40B4-BE49-F238E27FC236}">
                <a16:creationId xmlns:a16="http://schemas.microsoft.com/office/drawing/2014/main" id="{0A56098B-80E0-BC15-2816-BFB98B8C4C64}"/>
              </a:ext>
            </a:extLst>
          </p:cNvPr>
          <p:cNvCxnSpPr>
            <a:cxnSpLocks/>
          </p:cNvCxnSpPr>
          <p:nvPr userDrawn="1"/>
        </p:nvCxnSpPr>
        <p:spPr>
          <a:xfrm>
            <a:off x="321837" y="-308113"/>
            <a:ext cx="0" cy="7556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699E777-2C8A-BCE2-8211-F1C61055A50C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6464BC-4C35-36A2-DD2E-D9F0060C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57" y="175073"/>
            <a:ext cx="11552606" cy="376465"/>
          </a:xfrm>
          <a:prstGeom prst="rect">
            <a:avLst/>
          </a:prstGeom>
        </p:spPr>
        <p:txBody>
          <a:bodyPr vert="horz" wrap="none" lIns="0" tIns="45720" rIns="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4F944027-C633-6F05-23AD-A70E869004E6}"/>
              </a:ext>
            </a:extLst>
          </p:cNvPr>
          <p:cNvSpPr/>
          <p:nvPr userDrawn="1"/>
        </p:nvSpPr>
        <p:spPr>
          <a:xfrm flipH="1">
            <a:off x="11496922" y="6369890"/>
            <a:ext cx="360000" cy="296024"/>
          </a:xfrm>
          <a:prstGeom prst="parallelogram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762A9C-F94B-981C-E073-BC33BFA86123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327481" y="6376057"/>
            <a:ext cx="940274" cy="288000"/>
          </a:xfrm>
          <a:prstGeom prst="rect">
            <a:avLst/>
          </a:prstGeom>
          <a:solidFill>
            <a:srgbClr val="ED1C24"/>
          </a:solidFill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F6140928-DBAF-0F69-747D-837CF21C17AE}"/>
              </a:ext>
            </a:extLst>
          </p:cNvPr>
          <p:cNvSpPr txBox="1"/>
          <p:nvPr userDrawn="1"/>
        </p:nvSpPr>
        <p:spPr>
          <a:xfrm>
            <a:off x="1392927" y="6402543"/>
            <a:ext cx="2798586" cy="1091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PIRELLI 2024 RESULTS AND SUSTAINABILITY PLAN</a:t>
            </a:r>
          </a:p>
        </p:txBody>
      </p:sp>
      <p:sp>
        <p:nvSpPr>
          <p:cNvPr id="21" name="Rettangolo 27">
            <a:extLst>
              <a:ext uri="{FF2B5EF4-FFF2-40B4-BE49-F238E27FC236}">
                <a16:creationId xmlns:a16="http://schemas.microsoft.com/office/drawing/2014/main" id="{EF467CE4-772C-0210-CD43-F252BAEA3396}"/>
              </a:ext>
            </a:extLst>
          </p:cNvPr>
          <p:cNvSpPr/>
          <p:nvPr userDrawn="1"/>
        </p:nvSpPr>
        <p:spPr>
          <a:xfrm>
            <a:off x="1394581" y="6537419"/>
            <a:ext cx="1912939" cy="12241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June 2025</a:t>
            </a:r>
          </a:p>
        </p:txBody>
      </p:sp>
      <p:cxnSp>
        <p:nvCxnSpPr>
          <p:cNvPr id="22" name="Connettore 1 2">
            <a:extLst>
              <a:ext uri="{FF2B5EF4-FFF2-40B4-BE49-F238E27FC236}">
                <a16:creationId xmlns:a16="http://schemas.microsoft.com/office/drawing/2014/main" id="{AAC01A5A-A13A-254D-17A2-9C7C84086A42}"/>
              </a:ext>
            </a:extLst>
          </p:cNvPr>
          <p:cNvCxnSpPr>
            <a:cxnSpLocks/>
          </p:cNvCxnSpPr>
          <p:nvPr userDrawn="1"/>
        </p:nvCxnSpPr>
        <p:spPr>
          <a:xfrm>
            <a:off x="4319555" y="6371834"/>
            <a:ext cx="0" cy="288000"/>
          </a:xfrm>
          <a:prstGeom prst="line">
            <a:avLst/>
          </a:prstGeom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02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6808930-3D84-57C8-99BC-51247BA50E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8964117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404" imgH="405" progId="TCLayout.ActiveDocument.1">
                  <p:embed/>
                </p:oleObj>
              </mc:Choice>
              <mc:Fallback>
                <p:oleObj name="think-cell Slide" r:id="rId16" imgW="404" imgH="40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093D1C31-9FA2-6333-1054-4A0249623C7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971" y="6255207"/>
            <a:ext cx="965029" cy="400428"/>
          </a:xfrm>
          <a:prstGeom prst="rect">
            <a:avLst/>
          </a:prstGeom>
        </p:spPr>
      </p:pic>
      <p:sp>
        <p:nvSpPr>
          <p:cNvPr id="2" name="Segnaposto testo 27">
            <a:extLst>
              <a:ext uri="{FF2B5EF4-FFF2-40B4-BE49-F238E27FC236}">
                <a16:creationId xmlns:a16="http://schemas.microsoft.com/office/drawing/2014/main" id="{8272C7A6-D1D7-3F91-305D-662ED1894CE7}"/>
              </a:ext>
            </a:extLst>
          </p:cNvPr>
          <p:cNvSpPr txBox="1">
            <a:spLocks/>
          </p:cNvSpPr>
          <p:nvPr userDrawn="1"/>
        </p:nvSpPr>
        <p:spPr>
          <a:xfrm>
            <a:off x="1882326" y="6370942"/>
            <a:ext cx="1922912" cy="284693"/>
          </a:xfrm>
          <a:prstGeom prst="rect">
            <a:avLst/>
          </a:prstGeom>
        </p:spPr>
        <p:txBody>
          <a:bodyPr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50" b="0" i="0" kern="1200">
                <a:solidFill>
                  <a:schemeClr val="tx1"/>
                </a:solidFill>
                <a:latin typeface="Gotham Medium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0"/>
              </a:lnSpc>
            </a:pPr>
            <a:r>
              <a:rPr lang="it-IT" sz="900" dirty="0" err="1">
                <a:latin typeface="Gotham Medium" pitchFamily="50" charset="0"/>
              </a:rPr>
              <a:t>Our</a:t>
            </a:r>
            <a:endParaRPr lang="it-IT" sz="900" dirty="0">
              <a:latin typeface="Gotham Medium" pitchFamily="50" charset="0"/>
            </a:endParaRPr>
          </a:p>
          <a:p>
            <a:pPr>
              <a:lnSpc>
                <a:spcPts val="0"/>
              </a:lnSpc>
            </a:pPr>
            <a:r>
              <a:rPr lang="it-IT" sz="900" dirty="0">
                <a:latin typeface="Gotham Medium" pitchFamily="50" charset="0"/>
              </a:rPr>
              <a:t>Sustainability </a:t>
            </a:r>
            <a:r>
              <a:rPr lang="it-IT" sz="900" dirty="0" err="1">
                <a:latin typeface="Gotham Medium" pitchFamily="50" charset="0"/>
              </a:rPr>
              <a:t>Journey</a:t>
            </a:r>
            <a:endParaRPr lang="it-IT" sz="900" dirty="0">
              <a:latin typeface="Gotham Medium" pitchFamily="50" charset="0"/>
            </a:endParaRP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EDEB07AE-89FB-7FE3-EA6F-23F238886A2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04076" y="6277428"/>
            <a:ext cx="1165220" cy="352773"/>
          </a:xfrm>
          <a:prstGeom prst="rect">
            <a:avLst/>
          </a:prstGeom>
        </p:spPr>
      </p:pic>
      <p:cxnSp>
        <p:nvCxnSpPr>
          <p:cNvPr id="5" name="Connettore 1 14">
            <a:extLst>
              <a:ext uri="{FF2B5EF4-FFF2-40B4-BE49-F238E27FC236}">
                <a16:creationId xmlns:a16="http://schemas.microsoft.com/office/drawing/2014/main" id="{AB7C2C28-A44B-B48D-8AC6-0457F9A4D919}"/>
              </a:ext>
            </a:extLst>
          </p:cNvPr>
          <p:cNvCxnSpPr>
            <a:cxnSpLocks/>
          </p:cNvCxnSpPr>
          <p:nvPr userDrawn="1"/>
        </p:nvCxnSpPr>
        <p:spPr>
          <a:xfrm>
            <a:off x="1775810" y="6278296"/>
            <a:ext cx="0" cy="3527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55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89F347F-3741-D68E-A432-1202E04485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8251660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95" imgH="396" progId="TCLayout.ActiveDocument.1">
                  <p:embed/>
                </p:oleObj>
              </mc:Choice>
              <mc:Fallback>
                <p:oleObj name="think-cell Slide" r:id="rId8" imgW="395" imgH="39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89F347F-3741-D68E-A432-1202E04485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ttore 1 55">
            <a:extLst>
              <a:ext uri="{FF2B5EF4-FFF2-40B4-BE49-F238E27FC236}">
                <a16:creationId xmlns:a16="http://schemas.microsoft.com/office/drawing/2014/main" id="{09B7683D-C983-4E9F-6C13-F994CD1D19FB}"/>
              </a:ext>
            </a:extLst>
          </p:cNvPr>
          <p:cNvCxnSpPr>
            <a:cxnSpLocks/>
          </p:cNvCxnSpPr>
          <p:nvPr userDrawn="1"/>
        </p:nvCxnSpPr>
        <p:spPr>
          <a:xfrm>
            <a:off x="-315686" y="6669206"/>
            <a:ext cx="129251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55">
            <a:extLst>
              <a:ext uri="{FF2B5EF4-FFF2-40B4-BE49-F238E27FC236}">
                <a16:creationId xmlns:a16="http://schemas.microsoft.com/office/drawing/2014/main" id="{CF923BB5-C617-698C-53C1-BB144B89E302}"/>
              </a:ext>
            </a:extLst>
          </p:cNvPr>
          <p:cNvCxnSpPr>
            <a:cxnSpLocks/>
          </p:cNvCxnSpPr>
          <p:nvPr userDrawn="1"/>
        </p:nvCxnSpPr>
        <p:spPr>
          <a:xfrm>
            <a:off x="-315686" y="6374487"/>
            <a:ext cx="129251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50">
            <a:extLst>
              <a:ext uri="{FF2B5EF4-FFF2-40B4-BE49-F238E27FC236}">
                <a16:creationId xmlns:a16="http://schemas.microsoft.com/office/drawing/2014/main" id="{B05E364E-0F3D-A382-A327-2791021386FB}"/>
              </a:ext>
            </a:extLst>
          </p:cNvPr>
          <p:cNvCxnSpPr>
            <a:cxnSpLocks/>
          </p:cNvCxnSpPr>
          <p:nvPr userDrawn="1"/>
        </p:nvCxnSpPr>
        <p:spPr>
          <a:xfrm>
            <a:off x="11857977" y="-467139"/>
            <a:ext cx="0" cy="75656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54">
            <a:extLst>
              <a:ext uri="{FF2B5EF4-FFF2-40B4-BE49-F238E27FC236}">
                <a16:creationId xmlns:a16="http://schemas.microsoft.com/office/drawing/2014/main" id="{895A4B96-97B5-34E4-F47C-92D5641729A3}"/>
              </a:ext>
            </a:extLst>
          </p:cNvPr>
          <p:cNvCxnSpPr>
            <a:cxnSpLocks/>
          </p:cNvCxnSpPr>
          <p:nvPr userDrawn="1"/>
        </p:nvCxnSpPr>
        <p:spPr>
          <a:xfrm>
            <a:off x="-407504" y="180393"/>
            <a:ext cx="130169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43">
            <a:extLst>
              <a:ext uri="{FF2B5EF4-FFF2-40B4-BE49-F238E27FC236}">
                <a16:creationId xmlns:a16="http://schemas.microsoft.com/office/drawing/2014/main" id="{0A56098B-80E0-BC15-2816-BFB98B8C4C64}"/>
              </a:ext>
            </a:extLst>
          </p:cNvPr>
          <p:cNvCxnSpPr>
            <a:cxnSpLocks/>
          </p:cNvCxnSpPr>
          <p:nvPr userDrawn="1"/>
        </p:nvCxnSpPr>
        <p:spPr>
          <a:xfrm>
            <a:off x="321837" y="-308113"/>
            <a:ext cx="0" cy="7556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71097B-20A8-3909-D818-560F3822E2D0}"/>
              </a:ext>
            </a:extLst>
          </p:cNvPr>
          <p:cNvSpPr/>
          <p:nvPr userDrawn="1"/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6464BC-4C35-36A2-DD2E-D9F0060C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57" y="175073"/>
            <a:ext cx="11552606" cy="376465"/>
          </a:xfrm>
          <a:prstGeom prst="rect">
            <a:avLst/>
          </a:prstGeom>
        </p:spPr>
        <p:txBody>
          <a:bodyPr vert="horz" wrap="none" lIns="0" tIns="45720" rIns="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4F944027-C633-6F05-23AD-A70E869004E6}"/>
              </a:ext>
            </a:extLst>
          </p:cNvPr>
          <p:cNvSpPr/>
          <p:nvPr userDrawn="1"/>
        </p:nvSpPr>
        <p:spPr>
          <a:xfrm flipH="1">
            <a:off x="11496922" y="6369890"/>
            <a:ext cx="360000" cy="296024"/>
          </a:xfrm>
          <a:prstGeom prst="parallelogram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1762A9C-F94B-981C-E073-BC33BFA8612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6120" y="6378440"/>
            <a:ext cx="940274" cy="288000"/>
          </a:xfrm>
          <a:prstGeom prst="rect">
            <a:avLst/>
          </a:prstGeom>
          <a:solidFill>
            <a:srgbClr val="ED1C24"/>
          </a:solidFill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F6140928-DBAF-0F69-747D-837CF21C17AE}"/>
              </a:ext>
            </a:extLst>
          </p:cNvPr>
          <p:cNvSpPr txBox="1"/>
          <p:nvPr userDrawn="1"/>
        </p:nvSpPr>
        <p:spPr>
          <a:xfrm>
            <a:off x="1391566" y="6404925"/>
            <a:ext cx="1412226" cy="1223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rtl="0"/>
            <a:r>
              <a:rPr lang="en-GB" sz="700" b="1">
                <a:latin typeface="Arial" panose="020B0604020202020204" pitchFamily="34" charset="0"/>
                <a:cs typeface="Arial" panose="020B0604020202020204" pitchFamily="34" charset="0"/>
              </a:rPr>
              <a:t>PIRELLI 9M 2024 RESULTS</a:t>
            </a:r>
          </a:p>
        </p:txBody>
      </p:sp>
      <p:sp>
        <p:nvSpPr>
          <p:cNvPr id="10" name="Rettangolo 27">
            <a:extLst>
              <a:ext uri="{FF2B5EF4-FFF2-40B4-BE49-F238E27FC236}">
                <a16:creationId xmlns:a16="http://schemas.microsoft.com/office/drawing/2014/main" id="{EF467CE4-772C-0210-CD43-F252BAEA3396}"/>
              </a:ext>
            </a:extLst>
          </p:cNvPr>
          <p:cNvSpPr/>
          <p:nvPr userDrawn="1"/>
        </p:nvSpPr>
        <p:spPr>
          <a:xfrm>
            <a:off x="1393220" y="6539802"/>
            <a:ext cx="1912939" cy="12241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rtl="0"/>
            <a:r>
              <a:rPr lang="en-GB" sz="700">
                <a:latin typeface="Arial" panose="020B0604020202020204" pitchFamily="34" charset="0"/>
                <a:cs typeface="Arial" panose="020B0604020202020204" pitchFamily="34" charset="0"/>
              </a:rPr>
              <a:t>Thursday, 7 November, 2024</a:t>
            </a:r>
          </a:p>
        </p:txBody>
      </p:sp>
      <p:cxnSp>
        <p:nvCxnSpPr>
          <p:cNvPr id="11" name="Connettore 1 2">
            <a:extLst>
              <a:ext uri="{FF2B5EF4-FFF2-40B4-BE49-F238E27FC236}">
                <a16:creationId xmlns:a16="http://schemas.microsoft.com/office/drawing/2014/main" id="{AAC01A5A-A13A-254D-17A2-9C7C84086A42}"/>
              </a:ext>
            </a:extLst>
          </p:cNvPr>
          <p:cNvCxnSpPr>
            <a:cxnSpLocks/>
          </p:cNvCxnSpPr>
          <p:nvPr userDrawn="1"/>
        </p:nvCxnSpPr>
        <p:spPr>
          <a:xfrm>
            <a:off x="2803792" y="6374217"/>
            <a:ext cx="0" cy="288000"/>
          </a:xfrm>
          <a:prstGeom prst="line">
            <a:avLst/>
          </a:prstGeom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18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jpeg"/><Relationship Id="rId3" Type="http://schemas.openxmlformats.org/officeDocument/2006/relationships/tags" Target="../tags/tag35.xml"/><Relationship Id="rId7" Type="http://schemas.openxmlformats.org/officeDocument/2006/relationships/image" Target="../media/image1.emf"/><Relationship Id="rId12" Type="http://schemas.openxmlformats.org/officeDocument/2006/relationships/image" Target="../media/image21.png"/><Relationship Id="rId17" Type="http://schemas.openxmlformats.org/officeDocument/2006/relationships/image" Target="../media/image33.png"/><Relationship Id="rId2" Type="http://schemas.openxmlformats.org/officeDocument/2006/relationships/tags" Target="../tags/tag34.xml"/><Relationship Id="rId16" Type="http://schemas.openxmlformats.org/officeDocument/2006/relationships/image" Target="../media/image20.png"/><Relationship Id="rId1" Type="http://schemas.openxmlformats.org/officeDocument/2006/relationships/tags" Target="../tags/tag33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8.jpe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6.xml"/><Relationship Id="rId6" Type="http://schemas.openxmlformats.org/officeDocument/2006/relationships/image" Target="../media/image1.emf"/><Relationship Id="rId11" Type="http://schemas.openxmlformats.org/officeDocument/2006/relationships/image" Target="../media/image31.png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36.jpeg"/><Relationship Id="rId4" Type="http://schemas.openxmlformats.org/officeDocument/2006/relationships/hyperlink" Target="https://www.oecd.org/chemicalsafety/risk-management/sustainable-chemistry/" TargetMode="Externa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microsoft.com/office/2018/10/relationships/comments" Target="../comments/modernComment_7FFFFE63_1DEE9D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5" Type="http://schemas.openxmlformats.org/officeDocument/2006/relationships/image" Target="../media/image42.jpe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3.png"/><Relationship Id="rId20" Type="http://schemas.openxmlformats.org/officeDocument/2006/relationships/image" Target="../media/image20.png"/><Relationship Id="rId1" Type="http://schemas.openxmlformats.org/officeDocument/2006/relationships/tags" Target="../tags/tag3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5" Type="http://schemas.openxmlformats.org/officeDocument/2006/relationships/image" Target="../media/image21.png"/><Relationship Id="rId10" Type="http://schemas.openxmlformats.org/officeDocument/2006/relationships/image" Target="../media/image48.svg"/><Relationship Id="rId19" Type="http://schemas.openxmlformats.org/officeDocument/2006/relationships/image" Target="../media/image56.png"/><Relationship Id="rId4" Type="http://schemas.openxmlformats.org/officeDocument/2006/relationships/image" Target="../media/image1.emf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0.sv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1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6.png"/><Relationship Id="rId1" Type="http://schemas.openxmlformats.org/officeDocument/2006/relationships/tags" Target="../tags/tag39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1.emf"/><Relationship Id="rId15" Type="http://schemas.openxmlformats.org/officeDocument/2006/relationships/image" Target="../media/image20.png"/><Relationship Id="rId10" Type="http://schemas.openxmlformats.org/officeDocument/2006/relationships/image" Target="../media/image41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63.png"/><Relationship Id="rId1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jpe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0.xml"/><Relationship Id="rId6" Type="http://schemas.openxmlformats.org/officeDocument/2006/relationships/image" Target="../media/image21.png"/><Relationship Id="rId11" Type="http://schemas.openxmlformats.org/officeDocument/2006/relationships/image" Target="../media/image71.jpeg"/><Relationship Id="rId5" Type="http://schemas.openxmlformats.org/officeDocument/2006/relationships/hyperlink" Target="https://tireparticles.info/" TargetMode="External"/><Relationship Id="rId15" Type="http://schemas.openxmlformats.org/officeDocument/2006/relationships/image" Target="../media/image20.png"/><Relationship Id="rId10" Type="http://schemas.openxmlformats.org/officeDocument/2006/relationships/image" Target="../media/image70.jpeg"/><Relationship Id="rId4" Type="http://schemas.openxmlformats.org/officeDocument/2006/relationships/image" Target="../media/image1.emf"/><Relationship Id="rId9" Type="http://schemas.openxmlformats.org/officeDocument/2006/relationships/image" Target="../media/image69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Relationship Id="rId5" Type="http://schemas.openxmlformats.org/officeDocument/2006/relationships/image" Target="../media/image74.jpeg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9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0.png"/><Relationship Id="rId12" Type="http://schemas.openxmlformats.org/officeDocument/2006/relationships/image" Target="../media/image78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2.xml"/><Relationship Id="rId6" Type="http://schemas.openxmlformats.org/officeDocument/2006/relationships/image" Target="../media/image66.png"/><Relationship Id="rId11" Type="http://schemas.openxmlformats.org/officeDocument/2006/relationships/image" Target="../media/image77.jpeg"/><Relationship Id="rId5" Type="http://schemas.openxmlformats.org/officeDocument/2006/relationships/image" Target="../media/image1.emf"/><Relationship Id="rId10" Type="http://schemas.openxmlformats.org/officeDocument/2006/relationships/image" Target="../media/image76.jpe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5" Type="http://schemas.openxmlformats.org/officeDocument/2006/relationships/image" Target="../media/image80.jpeg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2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4.xml"/><Relationship Id="rId6" Type="http://schemas.openxmlformats.org/officeDocument/2006/relationships/image" Target="../media/image81.jpeg"/><Relationship Id="rId11" Type="http://schemas.openxmlformats.org/officeDocument/2006/relationships/image" Target="../media/image66.png"/><Relationship Id="rId5" Type="http://schemas.openxmlformats.org/officeDocument/2006/relationships/image" Target="../media/image1.emf"/><Relationship Id="rId10" Type="http://schemas.openxmlformats.org/officeDocument/2006/relationships/image" Target="../media/image21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6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6.jpeg"/><Relationship Id="rId12" Type="http://schemas.openxmlformats.org/officeDocument/2006/relationships/image" Target="../media/image9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5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1.emf"/><Relationship Id="rId15" Type="http://schemas.openxmlformats.org/officeDocument/2006/relationships/image" Target="../media/image93.jpeg"/><Relationship Id="rId10" Type="http://schemas.openxmlformats.org/officeDocument/2006/relationships/image" Target="../media/image89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88.png"/><Relationship Id="rId1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6.xml"/><Relationship Id="rId6" Type="http://schemas.openxmlformats.org/officeDocument/2006/relationships/image" Target="../media/image94.jpeg"/><Relationship Id="rId11" Type="http://schemas.openxmlformats.org/officeDocument/2006/relationships/image" Target="../media/image99.png"/><Relationship Id="rId5" Type="http://schemas.openxmlformats.org/officeDocument/2006/relationships/image" Target="../media/image1.emf"/><Relationship Id="rId10" Type="http://schemas.openxmlformats.org/officeDocument/2006/relationships/image" Target="../media/image98.pn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.emf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21.xml"/><Relationship Id="rId7" Type="http://schemas.openxmlformats.org/officeDocument/2006/relationships/image" Target="../media/image1.emf"/><Relationship Id="rId12" Type="http://schemas.openxmlformats.org/officeDocument/2006/relationships/image" Target="../media/image2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9.jpe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8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9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18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3.emf"/><Relationship Id="rId17" Type="http://schemas.openxmlformats.org/officeDocument/2006/relationships/chart" Target="../charts/chart1.xml"/><Relationship Id="rId2" Type="http://schemas.openxmlformats.org/officeDocument/2006/relationships/tags" Target="../tags/tag25.xml"/><Relationship Id="rId16" Type="http://schemas.openxmlformats.org/officeDocument/2006/relationships/image" Target="../media/image17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oleObject" Target="../embeddings/oleObject14.bin"/><Relationship Id="rId5" Type="http://schemas.openxmlformats.org/officeDocument/2006/relationships/tags" Target="../tags/tag28.xml"/><Relationship Id="rId15" Type="http://schemas.openxmlformats.org/officeDocument/2006/relationships/image" Target="../media/image20.png"/><Relationship Id="rId10" Type="http://schemas.openxmlformats.org/officeDocument/2006/relationships/notesSlide" Target="../notesSlides/notesSlide3.xml"/><Relationship Id="rId4" Type="http://schemas.openxmlformats.org/officeDocument/2006/relationships/tags" Target="../tags/tag27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394C848E-085F-F9D7-F8D8-4492D201009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12501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2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4C848E-085F-F9D7-F8D8-4492D20100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Placeholder 4" descr="A silver sports car on a reflective surface&#10;&#10;Description automatically generated">
            <a:extLst>
              <a:ext uri="{FF2B5EF4-FFF2-40B4-BE49-F238E27FC236}">
                <a16:creationId xmlns:a16="http://schemas.microsoft.com/office/drawing/2014/main" id="{0B690ECA-092C-B883-021D-CB67D81CF3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84C473-8611-C284-A58E-EBB223215D0A}"/>
              </a:ext>
            </a:extLst>
          </p:cNvPr>
          <p:cNvSpPr/>
          <p:nvPr/>
        </p:nvSpPr>
        <p:spPr>
          <a:xfrm>
            <a:off x="3647728" y="5436170"/>
            <a:ext cx="8544272" cy="828704"/>
          </a:xfrm>
          <a:prstGeom prst="rect">
            <a:avLst/>
          </a:prstGeom>
          <a:solidFill>
            <a:srgbClr val="319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B5FD80-7AB7-51F0-1676-7CA06B67FB8A}"/>
              </a:ext>
            </a:extLst>
          </p:cNvPr>
          <p:cNvGrpSpPr/>
          <p:nvPr/>
        </p:nvGrpSpPr>
        <p:grpSpPr>
          <a:xfrm>
            <a:off x="0" y="5194585"/>
            <a:ext cx="4235399" cy="1311874"/>
            <a:chOff x="-77957" y="2081975"/>
            <a:chExt cx="8119301" cy="2684526"/>
          </a:xfrm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Flowchart: Manual Input 19">
              <a:extLst>
                <a:ext uri="{FF2B5EF4-FFF2-40B4-BE49-F238E27FC236}">
                  <a16:creationId xmlns:a16="http://schemas.microsoft.com/office/drawing/2014/main" id="{F5E12843-5546-7A48-82AD-DFDB0D62C759}"/>
                </a:ext>
              </a:extLst>
            </p:cNvPr>
            <p:cNvSpPr/>
            <p:nvPr/>
          </p:nvSpPr>
          <p:spPr>
            <a:xfrm rot="5400000">
              <a:off x="5180555" y="1905711"/>
              <a:ext cx="2684525" cy="3037053"/>
            </a:xfrm>
            <a:prstGeom prst="flowChartManualInpu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736E83C-1850-9440-223A-12DF12150B4A}"/>
                </a:ext>
              </a:extLst>
            </p:cNvPr>
            <p:cNvSpPr/>
            <p:nvPr/>
          </p:nvSpPr>
          <p:spPr>
            <a:xfrm>
              <a:off x="-77957" y="2082634"/>
              <a:ext cx="6728455" cy="2683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" name="Title 16">
            <a:extLst>
              <a:ext uri="{FF2B5EF4-FFF2-40B4-BE49-F238E27FC236}">
                <a16:creationId xmlns:a16="http://schemas.microsoft.com/office/drawing/2014/main" id="{576C8941-AEE8-C440-CE91-2DF28093CBDD}"/>
              </a:ext>
            </a:extLst>
          </p:cNvPr>
          <p:cNvSpPr txBox="1">
            <a:spLocks/>
          </p:cNvSpPr>
          <p:nvPr/>
        </p:nvSpPr>
        <p:spPr>
          <a:xfrm>
            <a:off x="4400220" y="5642773"/>
            <a:ext cx="7626959" cy="4154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Sustainability Strategy &amp; Targets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AD840D-E1A6-5E28-B4B6-06EA389A1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6" t="29055" r="14702" b="39735"/>
          <a:stretch/>
        </p:blipFill>
        <p:spPr>
          <a:xfrm>
            <a:off x="305316" y="174394"/>
            <a:ext cx="1440000" cy="451085"/>
          </a:xfrm>
          <a:prstGeom prst="rect">
            <a:avLst/>
          </a:prstGeom>
        </p:spPr>
      </p:pic>
      <p:sp>
        <p:nvSpPr>
          <p:cNvPr id="10" name="Title 16">
            <a:extLst>
              <a:ext uri="{FF2B5EF4-FFF2-40B4-BE49-F238E27FC236}">
                <a16:creationId xmlns:a16="http://schemas.microsoft.com/office/drawing/2014/main" id="{C6586719-C15B-CD95-C4C7-455622B8271F}"/>
              </a:ext>
            </a:extLst>
          </p:cNvPr>
          <p:cNvSpPr txBox="1">
            <a:spLocks/>
          </p:cNvSpPr>
          <p:nvPr/>
        </p:nvSpPr>
        <p:spPr>
          <a:xfrm>
            <a:off x="329644" y="5652345"/>
            <a:ext cx="7626959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2024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Results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0003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D73DDF26-3128-C8FD-A7FA-C6A4FCB6A5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3DDF26-3128-C8FD-A7FA-C6A4FCB6A5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" name="Picture Placeholder 81" descr="A drop of oil in a droplet&#10;&#10;Description automatically generated">
            <a:extLst>
              <a:ext uri="{FF2B5EF4-FFF2-40B4-BE49-F238E27FC236}">
                <a16:creationId xmlns:a16="http://schemas.microsoft.com/office/drawing/2014/main" id="{C62F82A9-607A-507D-AE4E-D9B5B21A502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3" r="24623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59D5D05-674B-14B7-0FEB-88733B3DF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Materials | Towards 100% </a:t>
            </a:r>
            <a:r>
              <a:rPr lang="en-GB">
                <a:solidFill>
                  <a:sysClr val="windowText" lastClr="000000"/>
                </a:solidFill>
              </a:rPr>
              <a:t>of</a:t>
            </a:r>
            <a:r>
              <a:rPr lang="en-GB">
                <a:solidFill>
                  <a:srgbClr val="FF0000"/>
                </a:solidFill>
              </a:rPr>
              <a:t> </a:t>
            </a:r>
            <a:r>
              <a:rPr lang="en-GB"/>
              <a:t>non-fossil origin, third-party certified</a:t>
            </a:r>
            <a:endParaRPr lang="it-IT"/>
          </a:p>
        </p:txBody>
      </p:sp>
      <p:pic>
        <p:nvPicPr>
          <p:cNvPr id="114" name="Picture Placeholder 113" descr="A close-up of a pile of brown fabric&#10;&#10;Description automatically generated">
            <a:extLst>
              <a:ext uri="{FF2B5EF4-FFF2-40B4-BE49-F238E27FC236}">
                <a16:creationId xmlns:a16="http://schemas.microsoft.com/office/drawing/2014/main" id="{CA58CC37-D5EC-C074-57AB-C33999C98F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7" r="28567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6B798B-2EE0-7C2B-7F4A-FEA61164E3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>
                <a:solidFill>
                  <a:schemeClr val="accent6"/>
                </a:solidFill>
                <a:latin typeface="+mj-lt"/>
              </a:rPr>
              <a:t>1. </a:t>
            </a:r>
            <a:r>
              <a:rPr lang="it-IT" dirty="0" err="1">
                <a:solidFill>
                  <a:schemeClr val="accent6"/>
                </a:solidFill>
                <a:latin typeface="+mj-lt"/>
              </a:rPr>
              <a:t>Available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 on the market; 2. </a:t>
            </a:r>
            <a:r>
              <a:rPr lang="en-GB" dirty="0">
                <a:solidFill>
                  <a:schemeClr val="accent6"/>
                </a:solidFill>
                <a:latin typeface="+mj-lt"/>
              </a:rPr>
              <a:t>Volume of all raw materials bio-based and recycled vs total raw materials used for all tyre production</a:t>
            </a:r>
            <a:endParaRPr lang="it-IT" dirty="0">
              <a:solidFill>
                <a:schemeClr val="accent6"/>
              </a:solidFill>
              <a:latin typeface="+mj-lt"/>
            </a:endParaRPr>
          </a:p>
        </p:txBody>
      </p:sp>
      <p:cxnSp>
        <p:nvCxnSpPr>
          <p:cNvPr id="14" name="Straight Connector 85">
            <a:extLst>
              <a:ext uri="{FF2B5EF4-FFF2-40B4-BE49-F238E27FC236}">
                <a16:creationId xmlns:a16="http://schemas.microsoft.com/office/drawing/2014/main" id="{91023E93-5554-33D8-1D91-2D5D48A56E0E}"/>
              </a:ext>
            </a:extLst>
          </p:cNvPr>
          <p:cNvCxnSpPr>
            <a:cxnSpLocks/>
            <a:stCxn id="72" idx="1"/>
            <a:endCxn id="77" idx="1"/>
          </p:cNvCxnSpPr>
          <p:nvPr/>
        </p:nvCxnSpPr>
        <p:spPr>
          <a:xfrm flipV="1">
            <a:off x="5066405" y="1502948"/>
            <a:ext cx="1374656" cy="305822"/>
          </a:xfrm>
          <a:prstGeom prst="line">
            <a:avLst/>
          </a:prstGeom>
          <a:noFill/>
          <a:ln w="12700" cap="flat" cmpd="sng" algn="ctr">
            <a:solidFill>
              <a:schemeClr val="accent4"/>
            </a:solidFill>
            <a:prstDash val="dash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F7D6BD-3D6D-963D-2629-33FE83AD09B6}"/>
              </a:ext>
            </a:extLst>
          </p:cNvPr>
          <p:cNvCxnSpPr>
            <a:cxnSpLocks/>
          </p:cNvCxnSpPr>
          <p:nvPr/>
        </p:nvCxnSpPr>
        <p:spPr>
          <a:xfrm>
            <a:off x="302100" y="3251619"/>
            <a:ext cx="6850726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18C06DF-4E34-995F-AAD7-070A8F3FEEF6}"/>
              </a:ext>
            </a:extLst>
          </p:cNvPr>
          <p:cNvSpPr txBox="1"/>
          <p:nvPr/>
        </p:nvSpPr>
        <p:spPr>
          <a:xfrm>
            <a:off x="317557" y="823533"/>
            <a:ext cx="1256145" cy="360218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Targets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63BC0BA-73DB-7F19-0F1B-676B7558BC63}"/>
              </a:ext>
            </a:extLst>
          </p:cNvPr>
          <p:cNvSpPr txBox="1">
            <a:spLocks/>
          </p:cNvSpPr>
          <p:nvPr/>
        </p:nvSpPr>
        <p:spPr>
          <a:xfrm>
            <a:off x="368638" y="1226080"/>
            <a:ext cx="4931663" cy="1989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2913" indent="-2143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8488" indent="-15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7563" indent="-147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% of bio-based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recycled materials in weight</a:t>
            </a:r>
          </a:p>
        </p:txBody>
      </p:sp>
      <p:cxnSp>
        <p:nvCxnSpPr>
          <p:cNvPr id="25" name="Connettore 1 70">
            <a:extLst>
              <a:ext uri="{FF2B5EF4-FFF2-40B4-BE49-F238E27FC236}">
                <a16:creationId xmlns:a16="http://schemas.microsoft.com/office/drawing/2014/main" id="{CC98DC84-9103-586A-A687-A75BF6794A85}"/>
              </a:ext>
            </a:extLst>
          </p:cNvPr>
          <p:cNvCxnSpPr>
            <a:cxnSpLocks/>
          </p:cNvCxnSpPr>
          <p:nvPr/>
        </p:nvCxnSpPr>
        <p:spPr>
          <a:xfrm>
            <a:off x="323012" y="5133299"/>
            <a:ext cx="7425781" cy="0"/>
          </a:xfrm>
          <a:prstGeom prst="line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D5F748-68C8-60E5-A7C7-B7D9D29F8854}"/>
              </a:ext>
            </a:extLst>
          </p:cNvPr>
          <p:cNvGrpSpPr/>
          <p:nvPr/>
        </p:nvGrpSpPr>
        <p:grpSpPr>
          <a:xfrm>
            <a:off x="4920458" y="5058871"/>
            <a:ext cx="723895" cy="479789"/>
            <a:chOff x="4905769" y="5161281"/>
            <a:chExt cx="723895" cy="479789"/>
          </a:xfrm>
        </p:grpSpPr>
        <p:sp>
          <p:nvSpPr>
            <p:cNvPr id="27" name="TextBox 31">
              <a:extLst>
                <a:ext uri="{FF2B5EF4-FFF2-40B4-BE49-F238E27FC236}">
                  <a16:creationId xmlns:a16="http://schemas.microsoft.com/office/drawing/2014/main" id="{BBE4C5A3-2308-DF4C-9C2B-878AF335B799}"/>
                </a:ext>
              </a:extLst>
            </p:cNvPr>
            <p:cNvSpPr txBox="1"/>
            <p:nvPr/>
          </p:nvSpPr>
          <p:spPr>
            <a:xfrm>
              <a:off x="4905769" y="5364071"/>
              <a:ext cx="723895" cy="276999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kern="0" cap="none" spc="0" normalizeH="0" baseline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2030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0BDCA5B-BF9D-1DE6-C56A-249E5D9330B2}"/>
                </a:ext>
              </a:extLst>
            </p:cNvPr>
            <p:cNvSpPr/>
            <p:nvPr/>
          </p:nvSpPr>
          <p:spPr>
            <a:xfrm>
              <a:off x="5195082" y="5161281"/>
              <a:ext cx="145268" cy="145268"/>
            </a:xfrm>
            <a:prstGeom prst="rect">
              <a:avLst/>
            </a:prstGeom>
            <a:solidFill>
              <a:srgbClr val="239699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728CB4-13B6-75E9-CCAA-D948D84F4C15}"/>
              </a:ext>
            </a:extLst>
          </p:cNvPr>
          <p:cNvGrpSpPr/>
          <p:nvPr/>
        </p:nvGrpSpPr>
        <p:grpSpPr>
          <a:xfrm>
            <a:off x="3856511" y="5026491"/>
            <a:ext cx="723895" cy="495178"/>
            <a:chOff x="3348131" y="5161281"/>
            <a:chExt cx="723895" cy="49517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32A4AA-5E0C-669B-5A68-25174D863D4C}"/>
                </a:ext>
              </a:extLst>
            </p:cNvPr>
            <p:cNvSpPr txBox="1"/>
            <p:nvPr/>
          </p:nvSpPr>
          <p:spPr>
            <a:xfrm>
              <a:off x="3348131" y="5348682"/>
              <a:ext cx="723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2025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B66A48-072D-6055-9CEC-F34783B8E0F3}"/>
                </a:ext>
              </a:extLst>
            </p:cNvPr>
            <p:cNvSpPr/>
            <p:nvPr/>
          </p:nvSpPr>
          <p:spPr>
            <a:xfrm>
              <a:off x="3637444" y="5161281"/>
              <a:ext cx="145268" cy="145268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D8A427-E009-1E49-FA5E-E2E71CF9F24C}"/>
              </a:ext>
            </a:extLst>
          </p:cNvPr>
          <p:cNvGrpSpPr/>
          <p:nvPr/>
        </p:nvGrpSpPr>
        <p:grpSpPr>
          <a:xfrm>
            <a:off x="1971637" y="5058871"/>
            <a:ext cx="723895" cy="495178"/>
            <a:chOff x="1906138" y="5161281"/>
            <a:chExt cx="723895" cy="495178"/>
          </a:xfrm>
        </p:grpSpPr>
        <p:sp>
          <p:nvSpPr>
            <p:cNvPr id="33" name="TextBox 29">
              <a:extLst>
                <a:ext uri="{FF2B5EF4-FFF2-40B4-BE49-F238E27FC236}">
                  <a16:creationId xmlns:a16="http://schemas.microsoft.com/office/drawing/2014/main" id="{98970838-A5B1-19CC-4097-ACA8556012C7}"/>
                </a:ext>
              </a:extLst>
            </p:cNvPr>
            <p:cNvSpPr txBox="1"/>
            <p:nvPr/>
          </p:nvSpPr>
          <p:spPr>
            <a:xfrm>
              <a:off x="1906138" y="5348682"/>
              <a:ext cx="723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2023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29F0092-0561-9658-D0FE-F076248C5F06}"/>
                </a:ext>
              </a:extLst>
            </p:cNvPr>
            <p:cNvSpPr/>
            <p:nvPr/>
          </p:nvSpPr>
          <p:spPr>
            <a:xfrm>
              <a:off x="2195452" y="5161281"/>
              <a:ext cx="145268" cy="14526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AF7C70-57A2-970A-8840-69FEEFDAF37E}"/>
              </a:ext>
            </a:extLst>
          </p:cNvPr>
          <p:cNvGrpSpPr/>
          <p:nvPr/>
        </p:nvGrpSpPr>
        <p:grpSpPr>
          <a:xfrm>
            <a:off x="549534" y="5058871"/>
            <a:ext cx="723895" cy="495178"/>
            <a:chOff x="579491" y="5161281"/>
            <a:chExt cx="723895" cy="495178"/>
          </a:xfrm>
        </p:grpSpPr>
        <p:sp>
          <p:nvSpPr>
            <p:cNvPr id="36" name="TextBox 27">
              <a:extLst>
                <a:ext uri="{FF2B5EF4-FFF2-40B4-BE49-F238E27FC236}">
                  <a16:creationId xmlns:a16="http://schemas.microsoft.com/office/drawing/2014/main" id="{7AEA1A27-771D-B31B-4289-07F4F837D160}"/>
                </a:ext>
              </a:extLst>
            </p:cNvPr>
            <p:cNvSpPr txBox="1"/>
            <p:nvPr/>
          </p:nvSpPr>
          <p:spPr>
            <a:xfrm>
              <a:off x="579491" y="5348682"/>
              <a:ext cx="723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2021A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C525943-13C5-36D4-19E6-82B8D562A3EC}"/>
                </a:ext>
              </a:extLst>
            </p:cNvPr>
            <p:cNvSpPr/>
            <p:nvPr/>
          </p:nvSpPr>
          <p:spPr>
            <a:xfrm>
              <a:off x="868805" y="5161281"/>
              <a:ext cx="145268" cy="145268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1C3E897-875E-03EB-4BAC-4FC1EE15E1E9}"/>
              </a:ext>
            </a:extLst>
          </p:cNvPr>
          <p:cNvCxnSpPr>
            <a:cxnSpLocks/>
          </p:cNvCxnSpPr>
          <p:nvPr/>
        </p:nvCxnSpPr>
        <p:spPr>
          <a:xfrm flipH="1">
            <a:off x="317556" y="1130035"/>
            <a:ext cx="7431237" cy="0"/>
          </a:xfrm>
          <a:prstGeom prst="line">
            <a:avLst/>
          </a:prstGeom>
          <a:ln w="19050">
            <a:solidFill>
              <a:srgbClr val="239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E88B51F-B9E8-9648-1BBA-BEA7F10D6767}"/>
              </a:ext>
            </a:extLst>
          </p:cNvPr>
          <p:cNvSpPr txBox="1"/>
          <p:nvPr/>
        </p:nvSpPr>
        <p:spPr>
          <a:xfrm>
            <a:off x="593310" y="5698161"/>
            <a:ext cx="1997342" cy="153888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Old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Target @2025 </a:t>
            </a:r>
            <a:r>
              <a:rPr kumimoji="0" lang="it-IT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reached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2023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4583BEC-5246-B218-0EEE-6A7006488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00" y="5667105"/>
            <a:ext cx="216000" cy="21600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E501B96-626F-AF88-1E9C-4E58E56E81D3}"/>
              </a:ext>
            </a:extLst>
          </p:cNvPr>
          <p:cNvCxnSpPr>
            <a:cxnSpLocks/>
            <a:stCxn id="46" idx="1"/>
            <a:endCxn id="49" idx="1"/>
          </p:cNvCxnSpPr>
          <p:nvPr/>
        </p:nvCxnSpPr>
        <p:spPr>
          <a:xfrm flipV="1">
            <a:off x="695481" y="4365411"/>
            <a:ext cx="1433110" cy="63830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9689568-CF68-230E-12CC-1BFDD7F9F857}"/>
              </a:ext>
            </a:extLst>
          </p:cNvPr>
          <p:cNvCxnSpPr>
            <a:cxnSpLocks/>
            <a:stCxn id="59" idx="0"/>
            <a:endCxn id="64" idx="1"/>
          </p:cNvCxnSpPr>
          <p:nvPr/>
        </p:nvCxnSpPr>
        <p:spPr>
          <a:xfrm flipV="1">
            <a:off x="920989" y="2952217"/>
            <a:ext cx="1207602" cy="677675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9CCBF56-1D09-11DF-6534-BC5CC7D4D4F5}"/>
              </a:ext>
            </a:extLst>
          </p:cNvPr>
          <p:cNvCxnSpPr>
            <a:cxnSpLocks/>
            <a:stCxn id="99" idx="2"/>
            <a:endCxn id="53" idx="1"/>
          </p:cNvCxnSpPr>
          <p:nvPr/>
        </p:nvCxnSpPr>
        <p:spPr>
          <a:xfrm flipV="1">
            <a:off x="3468684" y="3825250"/>
            <a:ext cx="611110" cy="458483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4A7DF6E-9F4F-6228-06FC-C1AC55E27347}"/>
              </a:ext>
            </a:extLst>
          </p:cNvPr>
          <p:cNvGrpSpPr/>
          <p:nvPr/>
        </p:nvGrpSpPr>
        <p:grpSpPr>
          <a:xfrm>
            <a:off x="641481" y="4159241"/>
            <a:ext cx="540000" cy="540000"/>
            <a:chOff x="671439" y="4159241"/>
            <a:chExt cx="540000" cy="540000"/>
          </a:xfrm>
        </p:grpSpPr>
        <p:sp>
          <p:nvSpPr>
            <p:cNvPr id="45" name="Flowchart: Connector 16">
              <a:extLst>
                <a:ext uri="{FF2B5EF4-FFF2-40B4-BE49-F238E27FC236}">
                  <a16:creationId xmlns:a16="http://schemas.microsoft.com/office/drawing/2014/main" id="{D3DE58E9-A898-7BFB-76E4-4F52D673090B}"/>
                </a:ext>
              </a:extLst>
            </p:cNvPr>
            <p:cNvSpPr/>
            <p:nvPr/>
          </p:nvSpPr>
          <p:spPr>
            <a:xfrm>
              <a:off x="671439" y="4159241"/>
              <a:ext cx="540000" cy="540000"/>
            </a:xfrm>
            <a:prstGeom prst="flowChartConnector">
              <a:avLst/>
            </a:prstGeom>
            <a:solidFill>
              <a:srgbClr val="FFFFFF"/>
            </a:solidFill>
            <a:ln w="1905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TextBox 39">
              <a:extLst>
                <a:ext uri="{FF2B5EF4-FFF2-40B4-BE49-F238E27FC236}">
                  <a16:creationId xmlns:a16="http://schemas.microsoft.com/office/drawing/2014/main" id="{8734FFFF-AA49-20A8-95E5-3B3E7F245435}"/>
                </a:ext>
              </a:extLst>
            </p:cNvPr>
            <p:cNvSpPr txBox="1"/>
            <p:nvPr/>
          </p:nvSpPr>
          <p:spPr>
            <a:xfrm>
              <a:off x="725439" y="4336908"/>
              <a:ext cx="43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21%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BAFBF38-0680-D4E5-9EF9-7B358E0FD5EA}"/>
              </a:ext>
            </a:extLst>
          </p:cNvPr>
          <p:cNvGrpSpPr/>
          <p:nvPr/>
        </p:nvGrpSpPr>
        <p:grpSpPr>
          <a:xfrm>
            <a:off x="2074591" y="4095411"/>
            <a:ext cx="540000" cy="540000"/>
            <a:chOff x="2084068" y="4044638"/>
            <a:chExt cx="540000" cy="540000"/>
          </a:xfrm>
        </p:grpSpPr>
        <p:sp>
          <p:nvSpPr>
            <p:cNvPr id="48" name="Flowchart: Connector 16">
              <a:extLst>
                <a:ext uri="{FF2B5EF4-FFF2-40B4-BE49-F238E27FC236}">
                  <a16:creationId xmlns:a16="http://schemas.microsoft.com/office/drawing/2014/main" id="{AF0ED5C2-310B-2D79-0AD7-4F3F94118DC7}"/>
                </a:ext>
              </a:extLst>
            </p:cNvPr>
            <p:cNvSpPr/>
            <p:nvPr/>
          </p:nvSpPr>
          <p:spPr>
            <a:xfrm>
              <a:off x="2084068" y="4044638"/>
              <a:ext cx="540000" cy="540000"/>
            </a:xfrm>
            <a:prstGeom prst="flowChartConnector">
              <a:avLst/>
            </a:prstGeom>
            <a:solidFill>
              <a:srgbClr val="FFFFFF"/>
            </a:solidFill>
            <a:ln w="1905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TextBox 39">
              <a:extLst>
                <a:ext uri="{FF2B5EF4-FFF2-40B4-BE49-F238E27FC236}">
                  <a16:creationId xmlns:a16="http://schemas.microsoft.com/office/drawing/2014/main" id="{4C19928C-E2C1-A824-D5EF-2E068BA382C8}"/>
                </a:ext>
              </a:extLst>
            </p:cNvPr>
            <p:cNvSpPr txBox="1"/>
            <p:nvPr/>
          </p:nvSpPr>
          <p:spPr>
            <a:xfrm>
              <a:off x="2138068" y="4222305"/>
              <a:ext cx="43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23%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ECD9C51-3B69-CF93-5B6E-CA3A2E03C83E}"/>
              </a:ext>
            </a:extLst>
          </p:cNvPr>
          <p:cNvCxnSpPr>
            <a:cxnSpLocks/>
            <a:stCxn id="53" idx="3"/>
            <a:endCxn id="56" idx="1"/>
          </p:cNvCxnSpPr>
          <p:nvPr/>
        </p:nvCxnSpPr>
        <p:spPr>
          <a:xfrm flipV="1">
            <a:off x="4511794" y="3673388"/>
            <a:ext cx="554611" cy="151862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79C28FD-18E8-38D7-BD19-255C8A2B1FAA}"/>
              </a:ext>
            </a:extLst>
          </p:cNvPr>
          <p:cNvGrpSpPr/>
          <p:nvPr/>
        </p:nvGrpSpPr>
        <p:grpSpPr>
          <a:xfrm>
            <a:off x="4025794" y="3555251"/>
            <a:ext cx="540000" cy="540000"/>
            <a:chOff x="3804816" y="3684202"/>
            <a:chExt cx="540000" cy="540000"/>
          </a:xfrm>
        </p:grpSpPr>
        <p:sp>
          <p:nvSpPr>
            <p:cNvPr id="52" name="Flowchart: Connector 16">
              <a:extLst>
                <a:ext uri="{FF2B5EF4-FFF2-40B4-BE49-F238E27FC236}">
                  <a16:creationId xmlns:a16="http://schemas.microsoft.com/office/drawing/2014/main" id="{301D24C9-7A37-8440-BE9E-A2262353060F}"/>
                </a:ext>
              </a:extLst>
            </p:cNvPr>
            <p:cNvSpPr/>
            <p:nvPr/>
          </p:nvSpPr>
          <p:spPr>
            <a:xfrm>
              <a:off x="3804816" y="3684202"/>
              <a:ext cx="540000" cy="540000"/>
            </a:xfrm>
            <a:prstGeom prst="flowChartConnector">
              <a:avLst/>
            </a:prstGeom>
            <a:solidFill>
              <a:srgbClr val="FFFFFF"/>
            </a:solidFill>
            <a:ln w="1905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" name="TextBox 39">
              <a:extLst>
                <a:ext uri="{FF2B5EF4-FFF2-40B4-BE49-F238E27FC236}">
                  <a16:creationId xmlns:a16="http://schemas.microsoft.com/office/drawing/2014/main" id="{2F9DA636-D82A-FBE6-F43C-5D423B5B7484}"/>
                </a:ext>
              </a:extLst>
            </p:cNvPr>
            <p:cNvSpPr txBox="1"/>
            <p:nvPr/>
          </p:nvSpPr>
          <p:spPr>
            <a:xfrm>
              <a:off x="3858816" y="3861868"/>
              <a:ext cx="43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27%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A22FEE7-0954-7795-058A-09527C9743F8}"/>
              </a:ext>
            </a:extLst>
          </p:cNvPr>
          <p:cNvGrpSpPr/>
          <p:nvPr/>
        </p:nvGrpSpPr>
        <p:grpSpPr>
          <a:xfrm>
            <a:off x="4977599" y="3368300"/>
            <a:ext cx="609612" cy="610177"/>
            <a:chOff x="5424138" y="3368300"/>
            <a:chExt cx="609612" cy="61017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F777138-977C-5242-F2B5-D4C1FBDE742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424138" y="3368300"/>
              <a:ext cx="609612" cy="610177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bg2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6" name="TextBox 39">
              <a:extLst>
                <a:ext uri="{FF2B5EF4-FFF2-40B4-BE49-F238E27FC236}">
                  <a16:creationId xmlns:a16="http://schemas.microsoft.com/office/drawing/2014/main" id="{D509DF24-9575-1312-F5F8-2493DC44B4F1}"/>
                </a:ext>
              </a:extLst>
            </p:cNvPr>
            <p:cNvSpPr txBox="1"/>
            <p:nvPr/>
          </p:nvSpPr>
          <p:spPr>
            <a:xfrm>
              <a:off x="5512944" y="3581055"/>
              <a:ext cx="43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40%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DD2FF0F-60B1-7D5B-DEE3-B8ED6FAE4A8F}"/>
              </a:ext>
            </a:extLst>
          </p:cNvPr>
          <p:cNvGrpSpPr/>
          <p:nvPr/>
        </p:nvGrpSpPr>
        <p:grpSpPr>
          <a:xfrm>
            <a:off x="641481" y="3438391"/>
            <a:ext cx="540000" cy="540000"/>
            <a:chOff x="657793" y="3438391"/>
            <a:chExt cx="540000" cy="540000"/>
          </a:xfrm>
        </p:grpSpPr>
        <p:sp>
          <p:nvSpPr>
            <p:cNvPr id="58" name="Flowchart: Connector 16">
              <a:extLst>
                <a:ext uri="{FF2B5EF4-FFF2-40B4-BE49-F238E27FC236}">
                  <a16:creationId xmlns:a16="http://schemas.microsoft.com/office/drawing/2014/main" id="{D2C0BC4E-C6BC-0FA4-57B1-2E9755CEEF34}"/>
                </a:ext>
              </a:extLst>
            </p:cNvPr>
            <p:cNvSpPr/>
            <p:nvPr/>
          </p:nvSpPr>
          <p:spPr>
            <a:xfrm>
              <a:off x="657793" y="3438391"/>
              <a:ext cx="540000" cy="540000"/>
            </a:xfrm>
            <a:prstGeom prst="flowChartConnector">
              <a:avLst/>
            </a:prstGeom>
            <a:solidFill>
              <a:srgbClr val="FFFFFF"/>
            </a:solidFill>
            <a:ln w="1905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9" name="TextBox 71">
              <a:extLst>
                <a:ext uri="{FF2B5EF4-FFF2-40B4-BE49-F238E27FC236}">
                  <a16:creationId xmlns:a16="http://schemas.microsoft.com/office/drawing/2014/main" id="{7B24838B-7861-2857-41FA-095FCEF83018}"/>
                </a:ext>
              </a:extLst>
            </p:cNvPr>
            <p:cNvSpPr txBox="1"/>
            <p:nvPr/>
          </p:nvSpPr>
          <p:spPr>
            <a:xfrm>
              <a:off x="721301" y="3629892"/>
              <a:ext cx="43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33%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9CFB678-D3B3-C2F2-2A6D-E494E36A29D7}"/>
              </a:ext>
            </a:extLst>
          </p:cNvPr>
          <p:cNvCxnSpPr>
            <a:cxnSpLocks/>
          </p:cNvCxnSpPr>
          <p:nvPr/>
        </p:nvCxnSpPr>
        <p:spPr>
          <a:xfrm flipV="1">
            <a:off x="2547792" y="2673113"/>
            <a:ext cx="656978" cy="169749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B64C4FB8-D78C-EED3-23D4-2FD37109C2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7223" y="2095723"/>
            <a:ext cx="714736" cy="430448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1BF74FD5-5F84-AE9B-2011-A1FB9C383A77}"/>
              </a:ext>
            </a:extLst>
          </p:cNvPr>
          <p:cNvGrpSpPr/>
          <p:nvPr/>
        </p:nvGrpSpPr>
        <p:grpSpPr>
          <a:xfrm>
            <a:off x="2074591" y="2682217"/>
            <a:ext cx="540000" cy="540000"/>
            <a:chOff x="2006706" y="2560648"/>
            <a:chExt cx="540000" cy="540000"/>
          </a:xfrm>
        </p:grpSpPr>
        <p:sp>
          <p:nvSpPr>
            <p:cNvPr id="63" name="Flowchart: Connector 16">
              <a:extLst>
                <a:ext uri="{FF2B5EF4-FFF2-40B4-BE49-F238E27FC236}">
                  <a16:creationId xmlns:a16="http://schemas.microsoft.com/office/drawing/2014/main" id="{27FC5DBF-40CD-FA01-F97E-AC44C36B862E}"/>
                </a:ext>
              </a:extLst>
            </p:cNvPr>
            <p:cNvSpPr/>
            <p:nvPr/>
          </p:nvSpPr>
          <p:spPr>
            <a:xfrm>
              <a:off x="2006706" y="2560648"/>
              <a:ext cx="540000" cy="540000"/>
            </a:xfrm>
            <a:prstGeom prst="flowChartConnector">
              <a:avLst/>
            </a:prstGeom>
            <a:solidFill>
              <a:schemeClr val="bg1"/>
            </a:solidFill>
            <a:ln w="1905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4" name="TextBox 71">
              <a:extLst>
                <a:ext uri="{FF2B5EF4-FFF2-40B4-BE49-F238E27FC236}">
                  <a16:creationId xmlns:a16="http://schemas.microsoft.com/office/drawing/2014/main" id="{D17AFF59-C436-D63A-56E9-52077AA36F05}"/>
                </a:ext>
              </a:extLst>
            </p:cNvPr>
            <p:cNvSpPr txBox="1"/>
            <p:nvPr/>
          </p:nvSpPr>
          <p:spPr>
            <a:xfrm>
              <a:off x="2060706" y="2738315"/>
              <a:ext cx="43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it-IT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kern="0" cap="none" spc="0" normalizeH="0" baseline="0">
                  <a:solidFill>
                    <a:srgbClr val="208B8F"/>
                  </a:solidFill>
                  <a:effectLst/>
                  <a:uLnTx/>
                  <a:uFillTx/>
                  <a:latin typeface="GOTHAM-BOOK" panose="02000504050000020004" pitchFamily="2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&gt;55%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B4FA4868-6D54-A709-4EDE-0A7347AB87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42" y="2624140"/>
            <a:ext cx="216000" cy="216000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112B0FF-E742-9A8F-C041-DF5A2E32FA03}"/>
              </a:ext>
            </a:extLst>
          </p:cNvPr>
          <p:cNvCxnSpPr>
            <a:cxnSpLocks/>
            <a:stCxn id="78" idx="2"/>
            <a:endCxn id="72" idx="1"/>
          </p:cNvCxnSpPr>
          <p:nvPr/>
        </p:nvCxnSpPr>
        <p:spPr>
          <a:xfrm flipV="1">
            <a:off x="3447248" y="1808770"/>
            <a:ext cx="1619157" cy="816256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0AEE538-2C3A-0AE8-85CD-3A313CB88F61}"/>
              </a:ext>
            </a:extLst>
          </p:cNvPr>
          <p:cNvGrpSpPr/>
          <p:nvPr/>
        </p:nvGrpSpPr>
        <p:grpSpPr>
          <a:xfrm>
            <a:off x="4050141" y="1906021"/>
            <a:ext cx="540000" cy="540000"/>
            <a:chOff x="3640366" y="1640991"/>
            <a:chExt cx="540000" cy="540000"/>
          </a:xfrm>
        </p:grpSpPr>
        <p:sp>
          <p:nvSpPr>
            <p:cNvPr id="68" name="Flowchart: Connector 16">
              <a:extLst>
                <a:ext uri="{FF2B5EF4-FFF2-40B4-BE49-F238E27FC236}">
                  <a16:creationId xmlns:a16="http://schemas.microsoft.com/office/drawing/2014/main" id="{638234C4-3725-00B9-726C-5CF07644E80E}"/>
                </a:ext>
              </a:extLst>
            </p:cNvPr>
            <p:cNvSpPr/>
            <p:nvPr/>
          </p:nvSpPr>
          <p:spPr>
            <a:xfrm>
              <a:off x="3640366" y="1640991"/>
              <a:ext cx="540000" cy="540000"/>
            </a:xfrm>
            <a:prstGeom prst="flowChartConnector">
              <a:avLst/>
            </a:prstGeom>
            <a:solidFill>
              <a:srgbClr val="FFFFFF"/>
            </a:solidFill>
            <a:ln w="1905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9" name="TextBox 71">
              <a:extLst>
                <a:ext uri="{FF2B5EF4-FFF2-40B4-BE49-F238E27FC236}">
                  <a16:creationId xmlns:a16="http://schemas.microsoft.com/office/drawing/2014/main" id="{260A489C-16FF-D62E-C3CF-A9DBCA6AF53C}"/>
                </a:ext>
              </a:extLst>
            </p:cNvPr>
            <p:cNvSpPr txBox="1"/>
            <p:nvPr/>
          </p:nvSpPr>
          <p:spPr>
            <a:xfrm>
              <a:off x="3694366" y="1818658"/>
              <a:ext cx="43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it-IT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kern="0" cap="none" spc="0" normalizeH="0" baseline="0">
                  <a:solidFill>
                    <a:srgbClr val="208B8F"/>
                  </a:solidFill>
                  <a:effectLst/>
                  <a:uLnTx/>
                  <a:uFillTx/>
                  <a:latin typeface="GOTHAM-BOOK" panose="02000504050000020004" pitchFamily="2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&gt;70%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F2F1BDF-3CFA-02C7-E263-C3FFFA73A3C9}"/>
              </a:ext>
            </a:extLst>
          </p:cNvPr>
          <p:cNvGrpSpPr/>
          <p:nvPr/>
        </p:nvGrpSpPr>
        <p:grpSpPr>
          <a:xfrm>
            <a:off x="4976405" y="1503682"/>
            <a:ext cx="612000" cy="610177"/>
            <a:chOff x="5404416" y="1433842"/>
            <a:chExt cx="612000" cy="610177"/>
          </a:xfrm>
          <a:solidFill>
            <a:schemeClr val="bg1"/>
          </a:solidFill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CA8EA19-C717-1219-9F8E-56C86DC5940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404416" y="1433842"/>
              <a:ext cx="612000" cy="610177"/>
            </a:xfrm>
            <a:prstGeom prst="ellipse">
              <a:avLst/>
            </a:prstGeom>
            <a:grpFill/>
            <a:ln w="19050" cap="flat" cmpd="sng" algn="ctr">
              <a:solidFill>
                <a:schemeClr val="bg2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F50679D-922E-FDA8-74E8-885396E6C7A4}"/>
                </a:ext>
              </a:extLst>
            </p:cNvPr>
            <p:cNvSpPr txBox="1"/>
            <p:nvPr/>
          </p:nvSpPr>
          <p:spPr>
            <a:xfrm>
              <a:off x="5494416" y="1646597"/>
              <a:ext cx="432000" cy="184666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&gt;80%</a:t>
              </a:r>
            </a:p>
          </p:txBody>
        </p:sp>
      </p:grpSp>
      <p:sp>
        <p:nvSpPr>
          <p:cNvPr id="73" name="TextBox 31">
            <a:extLst>
              <a:ext uri="{FF2B5EF4-FFF2-40B4-BE49-F238E27FC236}">
                <a16:creationId xmlns:a16="http://schemas.microsoft.com/office/drawing/2014/main" id="{ABF2E92B-8DCB-BD92-A18F-C276DE61504D}"/>
              </a:ext>
            </a:extLst>
          </p:cNvPr>
          <p:cNvSpPr txBox="1"/>
          <p:nvPr/>
        </p:nvSpPr>
        <p:spPr>
          <a:xfrm>
            <a:off x="5459486" y="4168436"/>
            <a:ext cx="14527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TOTAL 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PRODUCTION</a:t>
            </a:r>
            <a:r>
              <a:rPr kumimoji="0" lang="it-IT" sz="1200" b="0" i="0" u="none" strike="noStrike" kern="120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4" name="TextBox 31">
            <a:extLst>
              <a:ext uri="{FF2B5EF4-FFF2-40B4-BE49-F238E27FC236}">
                <a16:creationId xmlns:a16="http://schemas.microsoft.com/office/drawing/2014/main" id="{35B4F218-BB17-0AB5-496B-1D3C349B3F8A}"/>
              </a:ext>
            </a:extLst>
          </p:cNvPr>
          <p:cNvSpPr txBox="1"/>
          <p:nvPr/>
        </p:nvSpPr>
        <p:spPr>
          <a:xfrm>
            <a:off x="5459486" y="2260498"/>
            <a:ext cx="12005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BEST PRODUCT</a:t>
            </a:r>
            <a:r>
              <a:rPr kumimoji="0" lang="it-IT" sz="1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C14EB4B-0650-30A5-75DE-6910E7C77CCD}"/>
              </a:ext>
            </a:extLst>
          </p:cNvPr>
          <p:cNvSpPr txBox="1"/>
          <p:nvPr/>
        </p:nvSpPr>
        <p:spPr>
          <a:xfrm>
            <a:off x="2718753" y="3025005"/>
            <a:ext cx="1274388" cy="16158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Old</a:t>
            </a:r>
            <a:r>
              <a:rPr kumimoji="0" lang="it-IT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2025 target: 43%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83D0F02-55D2-B0A1-82DB-26DA635D6864}"/>
              </a:ext>
            </a:extLst>
          </p:cNvPr>
          <p:cNvSpPr/>
          <p:nvPr/>
        </p:nvSpPr>
        <p:spPr>
          <a:xfrm>
            <a:off x="6413984" y="1264244"/>
            <a:ext cx="1334809" cy="49617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399C650-9789-3517-79EA-5FCEA690EA38}"/>
              </a:ext>
            </a:extLst>
          </p:cNvPr>
          <p:cNvSpPr txBox="1"/>
          <p:nvPr/>
        </p:nvSpPr>
        <p:spPr>
          <a:xfrm>
            <a:off x="6441061" y="1333671"/>
            <a:ext cx="130535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TOWARDS 100%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NON-FOSSIL ORIGIN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B71726-6A1F-1B46-127A-10FB11747B43}"/>
              </a:ext>
            </a:extLst>
          </p:cNvPr>
          <p:cNvGrpSpPr/>
          <p:nvPr/>
        </p:nvGrpSpPr>
        <p:grpSpPr>
          <a:xfrm>
            <a:off x="8158060" y="1214481"/>
            <a:ext cx="1960598" cy="1174259"/>
            <a:chOff x="8161672" y="1172210"/>
            <a:chExt cx="2028757" cy="1174259"/>
          </a:xfrm>
        </p:grpSpPr>
        <p:sp>
          <p:nvSpPr>
            <p:cNvPr id="18" name="Subtitle 2">
              <a:extLst>
                <a:ext uri="{FF2B5EF4-FFF2-40B4-BE49-F238E27FC236}">
                  <a16:creationId xmlns:a16="http://schemas.microsoft.com/office/drawing/2014/main" id="{9B9940FE-AA1D-9B81-E1FA-63BD73676B2F}"/>
                </a:ext>
              </a:extLst>
            </p:cNvPr>
            <p:cNvSpPr txBox="1">
              <a:spLocks/>
            </p:cNvSpPr>
            <p:nvPr/>
          </p:nvSpPr>
          <p:spPr>
            <a:xfrm>
              <a:off x="8181046" y="1541634"/>
              <a:ext cx="2009383" cy="804835"/>
            </a:xfrm>
            <a:prstGeom prst="rect">
              <a:avLst/>
            </a:prstGeom>
          </p:spPr>
          <p:txBody>
            <a:bodyPr lIns="0" tIns="0" r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We push innovation to increase bio-based and recycled materials while decreasing fossil ones</a:t>
              </a:r>
            </a:p>
          </p:txBody>
        </p:sp>
        <p:pic>
          <p:nvPicPr>
            <p:cNvPr id="86" name="Picture 85" descr="A blue arrow pointing to the right&#10;&#10;Description automatically generated">
              <a:extLst>
                <a:ext uri="{FF2B5EF4-FFF2-40B4-BE49-F238E27FC236}">
                  <a16:creationId xmlns:a16="http://schemas.microsoft.com/office/drawing/2014/main" id="{37D65D7B-7500-A221-C735-10EFBA50B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1672" y="1172210"/>
              <a:ext cx="216000" cy="216000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42C5B2F-5AD2-1FB9-85A3-BFD304FCFFC8}"/>
              </a:ext>
            </a:extLst>
          </p:cNvPr>
          <p:cNvGrpSpPr/>
          <p:nvPr/>
        </p:nvGrpSpPr>
        <p:grpSpPr>
          <a:xfrm>
            <a:off x="8158062" y="2702263"/>
            <a:ext cx="2041069" cy="1445615"/>
            <a:chOff x="8168363" y="2840499"/>
            <a:chExt cx="2041069" cy="1445615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DF4E8D7-6FA4-FDA3-C4E7-259678A38935}"/>
                </a:ext>
              </a:extLst>
            </p:cNvPr>
            <p:cNvSpPr txBox="1"/>
            <p:nvPr/>
          </p:nvSpPr>
          <p:spPr>
            <a:xfrm>
              <a:off x="8168363" y="3162730"/>
              <a:ext cx="2041069" cy="1123384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Transparency for consumers: New Pirelli logo identifying tyres with</a:t>
              </a:r>
              <a:b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</a:b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 ≥ 50% of bio-based and recycled materials</a:t>
              </a:r>
              <a:endPara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9" name="Picture 88" descr="A blue arrow pointing to the right&#10;&#10;Description automatically generated">
              <a:extLst>
                <a:ext uri="{FF2B5EF4-FFF2-40B4-BE49-F238E27FC236}">
                  <a16:creationId xmlns:a16="http://schemas.microsoft.com/office/drawing/2014/main" id="{8D8B55B7-E973-3775-17EC-FD951B0B4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9823" y="2840499"/>
              <a:ext cx="216000" cy="216000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63B7674-BD1C-20DD-9B1C-8D63E383FC09}"/>
              </a:ext>
            </a:extLst>
          </p:cNvPr>
          <p:cNvGrpSpPr/>
          <p:nvPr/>
        </p:nvGrpSpPr>
        <p:grpSpPr>
          <a:xfrm>
            <a:off x="8158062" y="4461401"/>
            <a:ext cx="1960595" cy="1265622"/>
            <a:chOff x="8130321" y="4321768"/>
            <a:chExt cx="1960595" cy="1265622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EBF9B77-F614-355A-F199-0DD887F9B8B8}"/>
                </a:ext>
              </a:extLst>
            </p:cNvPr>
            <p:cNvGrpSpPr/>
            <p:nvPr/>
          </p:nvGrpSpPr>
          <p:grpSpPr>
            <a:xfrm>
              <a:off x="8130321" y="5228152"/>
              <a:ext cx="1882734" cy="359238"/>
              <a:chOff x="8130321" y="5228152"/>
              <a:chExt cx="1882734" cy="359238"/>
            </a:xfrm>
          </p:grpSpPr>
          <p:pic>
            <p:nvPicPr>
              <p:cNvPr id="96" name="Picture 2" descr="Certificazioni - ERGA">
                <a:extLst>
                  <a:ext uri="{FF2B5EF4-FFF2-40B4-BE49-F238E27FC236}">
                    <a16:creationId xmlns:a16="http://schemas.microsoft.com/office/drawing/2014/main" id="{446C7197-2659-04D2-E04C-F9DDD2AE62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24" t="5424" r="10014" b="22750"/>
              <a:stretch/>
            </p:blipFill>
            <p:spPr bwMode="auto">
              <a:xfrm>
                <a:off x="8130321" y="5228152"/>
                <a:ext cx="779646" cy="3592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Certification ISCC+ : un outil pour répondre aux enjeux de la RE 2020">
                <a:extLst>
                  <a:ext uri="{FF2B5EF4-FFF2-40B4-BE49-F238E27FC236}">
                    <a16:creationId xmlns:a16="http://schemas.microsoft.com/office/drawing/2014/main" id="{FDD68C57-CEED-4995-0000-9942A5718D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26331" y="5244955"/>
                <a:ext cx="586724" cy="325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19F05DF-909D-0BC4-BB29-8F30C9B1793A}"/>
                </a:ext>
              </a:extLst>
            </p:cNvPr>
            <p:cNvGrpSpPr/>
            <p:nvPr/>
          </p:nvGrpSpPr>
          <p:grpSpPr>
            <a:xfrm>
              <a:off x="8134946" y="4321768"/>
              <a:ext cx="1955970" cy="784667"/>
              <a:chOff x="8134946" y="4321768"/>
              <a:chExt cx="1955970" cy="784667"/>
            </a:xfrm>
          </p:grpSpPr>
          <p:sp>
            <p:nvSpPr>
              <p:cNvPr id="93" name="TextBox 31">
                <a:extLst>
                  <a:ext uri="{FF2B5EF4-FFF2-40B4-BE49-F238E27FC236}">
                    <a16:creationId xmlns:a16="http://schemas.microsoft.com/office/drawing/2014/main" id="{9C5D1106-051A-4BE7-FAA9-70E6319ED7B1}"/>
                  </a:ext>
                </a:extLst>
              </p:cNvPr>
              <p:cNvSpPr txBox="1"/>
              <p:nvPr/>
            </p:nvSpPr>
            <p:spPr>
              <a:xfrm>
                <a:off x="8134946" y="4629381"/>
                <a:ext cx="1955970" cy="477054"/>
              </a:xfrm>
              <a:prstGeom prst="rect">
                <a:avLst/>
              </a:prstGeom>
              <a:noFill/>
            </p:spPr>
            <p:txBody>
              <a:bodyPr wrap="square" lIns="0" tIns="0" rIns="0" rtlCol="0">
                <a:spAutoFit/>
              </a:bodyPr>
              <a:lstStyle>
                <a:defPPr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cap="none" spc="0" normalizeH="0" baseline="0">
                    <a:ln>
                      <a:noFill/>
                    </a:ln>
                    <a:effectLst/>
                    <a:uLnTx/>
                    <a:uFillTx/>
                    <a:latin typeface="+mj-lt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Sustainable</a:t>
                </a:r>
                <a:r>
                  <a:rPr kumimoji="0" lang="it-IT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it-IT" sz="14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content</a:t>
                </a:r>
                <a:r>
                  <a:rPr kumimoji="0" lang="it-IT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 certified by </a:t>
                </a:r>
                <a:r>
                  <a:rPr kumimoji="0" lang="it-IT" sz="14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third</a:t>
                </a:r>
                <a:r>
                  <a:rPr kumimoji="0" lang="it-IT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 party</a:t>
                </a:r>
              </a:p>
            </p:txBody>
          </p:sp>
          <p:pic>
            <p:nvPicPr>
              <p:cNvPr id="95" name="Picture 94" descr="A blue arrow pointing to the right&#10;&#10;Description automatically generated">
                <a:extLst>
                  <a:ext uri="{FF2B5EF4-FFF2-40B4-BE49-F238E27FC236}">
                    <a16:creationId xmlns:a16="http://schemas.microsoft.com/office/drawing/2014/main" id="{94A9BA84-D251-D4AD-7F68-DB3C915BB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4946" y="4321768"/>
                <a:ext cx="216000" cy="216000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CDD6C47-03C8-261D-0858-E4D0BA20F08A}"/>
              </a:ext>
            </a:extLst>
          </p:cNvPr>
          <p:cNvGrpSpPr/>
          <p:nvPr/>
        </p:nvGrpSpPr>
        <p:grpSpPr>
          <a:xfrm>
            <a:off x="7982284" y="1130035"/>
            <a:ext cx="2334735" cy="4722014"/>
            <a:chOff x="7982284" y="1065892"/>
            <a:chExt cx="2334735" cy="486000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DD8C4DE1-EA46-AA45-2228-2362212CA75A}"/>
                </a:ext>
              </a:extLst>
            </p:cNvPr>
            <p:cNvCxnSpPr>
              <a:cxnSpLocks/>
            </p:cNvCxnSpPr>
            <p:nvPr/>
          </p:nvCxnSpPr>
          <p:spPr>
            <a:xfrm>
              <a:off x="7982284" y="1065892"/>
              <a:ext cx="0" cy="4860000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5F53D7E-8DD7-55A0-5785-32A29EBB5F7F}"/>
                </a:ext>
              </a:extLst>
            </p:cNvPr>
            <p:cNvCxnSpPr>
              <a:cxnSpLocks/>
            </p:cNvCxnSpPr>
            <p:nvPr/>
          </p:nvCxnSpPr>
          <p:spPr>
            <a:xfrm>
              <a:off x="10317019" y="1065892"/>
              <a:ext cx="0" cy="4860000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284E9DE-6DBD-C8D9-A1E0-655FA804812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722" t="3374" r="6644" b="27973"/>
          <a:stretch/>
        </p:blipFill>
        <p:spPr>
          <a:xfrm>
            <a:off x="9003009" y="5319970"/>
            <a:ext cx="399070" cy="37374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6983572-03D5-332A-B38B-E524062654CB}"/>
              </a:ext>
            </a:extLst>
          </p:cNvPr>
          <p:cNvGrpSpPr/>
          <p:nvPr/>
        </p:nvGrpSpPr>
        <p:grpSpPr>
          <a:xfrm>
            <a:off x="10341769" y="178682"/>
            <a:ext cx="1513316" cy="360000"/>
            <a:chOff x="10357535" y="146932"/>
            <a:chExt cx="1513316" cy="360000"/>
          </a:xfrm>
        </p:grpSpPr>
        <p:pic>
          <p:nvPicPr>
            <p:cNvPr id="9" name="Picture 8" descr="Sustainable Development Goals | TDK Electronics - TDK Europe">
              <a:extLst>
                <a:ext uri="{FF2B5EF4-FFF2-40B4-BE49-F238E27FC236}">
                  <a16:creationId xmlns:a16="http://schemas.microsoft.com/office/drawing/2014/main" id="{F8A5C35D-A81A-7B74-7521-A0E695C5E8D1}"/>
                </a:ext>
              </a:extLst>
            </p:cNvPr>
            <p:cNvPicPr/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07" t="27410" r="-125" b="38822"/>
            <a:stretch/>
          </p:blipFill>
          <p:spPr bwMode="auto">
            <a:xfrm>
              <a:off x="10357535" y="146932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 descr="Sustainable Development Goals | TDK Electronics - TDK Europe">
              <a:extLst>
                <a:ext uri="{FF2B5EF4-FFF2-40B4-BE49-F238E27FC236}">
                  <a16:creationId xmlns:a16="http://schemas.microsoft.com/office/drawing/2014/main" id="{55FF4A09-8BED-878F-8B34-D684C7CB6C94}"/>
                </a:ext>
              </a:extLst>
            </p:cNvPr>
            <p:cNvPicPr/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4" t="65679" r="78808" b="245"/>
            <a:stretch/>
          </p:blipFill>
          <p:spPr bwMode="auto">
            <a:xfrm>
              <a:off x="10741974" y="146932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Sustainable Development Goals | TDK Electronics - TDK Europe">
              <a:extLst>
                <a:ext uri="{FF2B5EF4-FFF2-40B4-BE49-F238E27FC236}">
                  <a16:creationId xmlns:a16="http://schemas.microsoft.com/office/drawing/2014/main" id="{45403F30-5EA7-D2E3-C81B-7578DFDED818}"/>
                </a:ext>
              </a:extLst>
            </p:cNvPr>
            <p:cNvPicPr/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5" t="65679" r="67571" b="245"/>
            <a:stretch/>
          </p:blipFill>
          <p:spPr bwMode="auto">
            <a:xfrm>
              <a:off x="11126413" y="146932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8" descr="Sustainable Development Goals | TDK Electronics - TDK Europe">
              <a:extLst>
                <a:ext uri="{FF2B5EF4-FFF2-40B4-BE49-F238E27FC236}">
                  <a16:creationId xmlns:a16="http://schemas.microsoft.com/office/drawing/2014/main" id="{B08C4C80-7ECC-B90A-4E30-FF346241DEE2}"/>
                </a:ext>
              </a:extLst>
            </p:cNvPr>
            <p:cNvPicPr/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0" t="65679" r="56259" b="245"/>
            <a:stretch/>
          </p:blipFill>
          <p:spPr bwMode="auto">
            <a:xfrm>
              <a:off x="11510851" y="146932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62DDF7D-8989-64C1-6803-D192B2BFCE3C}"/>
              </a:ext>
            </a:extLst>
          </p:cNvPr>
          <p:cNvSpPr txBox="1">
            <a:spLocks/>
          </p:cNvSpPr>
          <p:nvPr/>
        </p:nvSpPr>
        <p:spPr>
          <a:xfrm>
            <a:off x="317557" y="82621"/>
            <a:ext cx="1312002" cy="84554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PRODUCT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3E378A-8C09-F86E-B639-F9CFABD8C736}"/>
              </a:ext>
            </a:extLst>
          </p:cNvPr>
          <p:cNvCxnSpPr>
            <a:cxnSpLocks/>
          </p:cNvCxnSpPr>
          <p:nvPr/>
        </p:nvCxnSpPr>
        <p:spPr>
          <a:xfrm>
            <a:off x="-122412" y="124898"/>
            <a:ext cx="352432" cy="0"/>
          </a:xfrm>
          <a:prstGeom prst="straightConnector1">
            <a:avLst/>
          </a:prstGeom>
          <a:ln w="12700">
            <a:solidFill>
              <a:srgbClr val="31969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logo with arrows in a circle&#10;&#10;Description automatically generated">
            <a:extLst>
              <a:ext uri="{FF2B5EF4-FFF2-40B4-BE49-F238E27FC236}">
                <a16:creationId xmlns:a16="http://schemas.microsoft.com/office/drawing/2014/main" id="{DB4BAA55-8405-035C-DF66-519B0F0F3F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43750" y="2947988"/>
            <a:ext cx="723900" cy="60007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F581C87-473C-CC7F-DDE4-F22F81C0259C}"/>
              </a:ext>
            </a:extLst>
          </p:cNvPr>
          <p:cNvGrpSpPr/>
          <p:nvPr/>
        </p:nvGrpSpPr>
        <p:grpSpPr>
          <a:xfrm>
            <a:off x="3177248" y="2262693"/>
            <a:ext cx="540000" cy="540000"/>
            <a:chOff x="3640366" y="1640991"/>
            <a:chExt cx="540000" cy="540000"/>
          </a:xfrm>
        </p:grpSpPr>
        <p:sp>
          <p:nvSpPr>
            <p:cNvPr id="22" name="Flowchart: Connector 16">
              <a:extLst>
                <a:ext uri="{FF2B5EF4-FFF2-40B4-BE49-F238E27FC236}">
                  <a16:creationId xmlns:a16="http://schemas.microsoft.com/office/drawing/2014/main" id="{D0F110FE-8757-AFBB-D336-788230830202}"/>
                </a:ext>
              </a:extLst>
            </p:cNvPr>
            <p:cNvSpPr/>
            <p:nvPr/>
          </p:nvSpPr>
          <p:spPr>
            <a:xfrm>
              <a:off x="3640366" y="1640991"/>
              <a:ext cx="540000" cy="540000"/>
            </a:xfrm>
            <a:prstGeom prst="flowChartConnector">
              <a:avLst/>
            </a:prstGeom>
            <a:solidFill>
              <a:srgbClr val="FFFFFF"/>
            </a:solidFill>
            <a:ln w="1905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" name="TextBox 71">
              <a:extLst>
                <a:ext uri="{FF2B5EF4-FFF2-40B4-BE49-F238E27FC236}">
                  <a16:creationId xmlns:a16="http://schemas.microsoft.com/office/drawing/2014/main" id="{E13245C7-A847-CA74-EDD3-B104C8FC4A94}"/>
                </a:ext>
              </a:extLst>
            </p:cNvPr>
            <p:cNvSpPr txBox="1"/>
            <p:nvPr/>
          </p:nvSpPr>
          <p:spPr>
            <a:xfrm>
              <a:off x="3694366" y="1818658"/>
              <a:ext cx="43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it-IT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kern="0" cap="none" spc="0" normalizeH="0" baseline="0">
                  <a:solidFill>
                    <a:srgbClr val="208B8F"/>
                  </a:solidFill>
                  <a:effectLst/>
                  <a:uLnTx/>
                  <a:uFillTx/>
                  <a:latin typeface="GOTHAM-BOOK" panose="02000504050000020004" pitchFamily="2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58,5%</a:t>
              </a:r>
            </a:p>
          </p:txBody>
        </p: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1D9702D-E5BE-58EA-E209-33CF73ED0354}"/>
              </a:ext>
            </a:extLst>
          </p:cNvPr>
          <p:cNvCxnSpPr>
            <a:cxnSpLocks/>
            <a:stCxn id="48" idx="6"/>
            <a:endCxn id="99" idx="1"/>
          </p:cNvCxnSpPr>
          <p:nvPr/>
        </p:nvCxnSpPr>
        <p:spPr>
          <a:xfrm flipV="1">
            <a:off x="2614591" y="4191400"/>
            <a:ext cx="638093" cy="174011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B75D557-4CC9-8774-F5DC-3324CD85B907}"/>
              </a:ext>
            </a:extLst>
          </p:cNvPr>
          <p:cNvGrpSpPr/>
          <p:nvPr/>
        </p:nvGrpSpPr>
        <p:grpSpPr>
          <a:xfrm>
            <a:off x="3198684" y="3921401"/>
            <a:ext cx="540000" cy="540000"/>
            <a:chOff x="3804816" y="3684202"/>
            <a:chExt cx="540000" cy="540000"/>
          </a:xfrm>
        </p:grpSpPr>
        <p:sp>
          <p:nvSpPr>
            <p:cNvPr id="97" name="Flowchart: Connector 16">
              <a:extLst>
                <a:ext uri="{FF2B5EF4-FFF2-40B4-BE49-F238E27FC236}">
                  <a16:creationId xmlns:a16="http://schemas.microsoft.com/office/drawing/2014/main" id="{4132E99A-A0D4-F0B1-5B53-597CB2D20BF9}"/>
                </a:ext>
              </a:extLst>
            </p:cNvPr>
            <p:cNvSpPr/>
            <p:nvPr/>
          </p:nvSpPr>
          <p:spPr>
            <a:xfrm>
              <a:off x="3804816" y="3684202"/>
              <a:ext cx="540000" cy="540000"/>
            </a:xfrm>
            <a:prstGeom prst="flowChartConnector">
              <a:avLst/>
            </a:prstGeom>
            <a:solidFill>
              <a:srgbClr val="FFFFFF"/>
            </a:solidFill>
            <a:ln w="1905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9" name="TextBox 39">
              <a:extLst>
                <a:ext uri="{FF2B5EF4-FFF2-40B4-BE49-F238E27FC236}">
                  <a16:creationId xmlns:a16="http://schemas.microsoft.com/office/drawing/2014/main" id="{1CA898BD-43A4-9291-834F-364BD0AE42EF}"/>
                </a:ext>
              </a:extLst>
            </p:cNvPr>
            <p:cNvSpPr txBox="1"/>
            <p:nvPr/>
          </p:nvSpPr>
          <p:spPr>
            <a:xfrm>
              <a:off x="3858816" y="3861868"/>
              <a:ext cx="43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23,7%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E586277-3D00-C60D-1264-E69D51BF31F0}"/>
              </a:ext>
            </a:extLst>
          </p:cNvPr>
          <p:cNvGrpSpPr/>
          <p:nvPr/>
        </p:nvGrpSpPr>
        <p:grpSpPr>
          <a:xfrm>
            <a:off x="3061635" y="5041678"/>
            <a:ext cx="723895" cy="495178"/>
            <a:chOff x="3348131" y="5161281"/>
            <a:chExt cx="723895" cy="495178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FD8DE1F-59A3-20E6-D3BC-5E2C2079CF44}"/>
                </a:ext>
              </a:extLst>
            </p:cNvPr>
            <p:cNvSpPr txBox="1"/>
            <p:nvPr/>
          </p:nvSpPr>
          <p:spPr>
            <a:xfrm>
              <a:off x="3348131" y="5348682"/>
              <a:ext cx="723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2024A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914BA8C-6EA3-0C28-A648-15FADBEEA4F1}"/>
                </a:ext>
              </a:extLst>
            </p:cNvPr>
            <p:cNvSpPr/>
            <p:nvPr/>
          </p:nvSpPr>
          <p:spPr>
            <a:xfrm>
              <a:off x="3637444" y="5161281"/>
              <a:ext cx="145268" cy="145268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9483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84720-3CF7-9BD1-8573-76CF3D73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Circularity along our product life-cycle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B1E06-063D-BB64-CDAB-D25A1ECCE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600">
                <a:latin typeface="+mj-lt"/>
              </a:rPr>
              <a:t>Embedding the 5R in product life-cycle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9F78F-FFFB-461B-7B82-E7ABD16335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rPr lang="en-US"/>
              <a:t>1. Per its Policy, Pirelli </a:t>
            </a:r>
            <a:r>
              <a:rPr lang="en-US" err="1"/>
              <a:t>tyres</a:t>
            </a:r>
            <a:r>
              <a:rPr lang="en-US"/>
              <a:t> and rubber compounds are manufactured: without the use of Substances of Very High Concern (SVHC) and without substances covered by Stockholm Convention on Persistent Organic Pollutants (POPs) and by Minamata Convention on Mercury 2| Pirelli applies and supports the technical indications concerning a development model based on a sustainable chemistry provided by the </a:t>
            </a:r>
            <a:r>
              <a:rPr lang="en-US" err="1"/>
              <a:t>Organisation</a:t>
            </a:r>
            <a:r>
              <a:rPr lang="en-US"/>
              <a:t> for Economic Cooperation and Development (</a:t>
            </a:r>
            <a:r>
              <a:rPr lang="en-US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OECD</a:t>
            </a:r>
            <a:r>
              <a:rPr lang="en-US"/>
              <a:t>) – </a:t>
            </a:r>
            <a:r>
              <a:rPr lang="en-US" sz="600"/>
              <a:t>FSC™ N003618</a:t>
            </a:r>
          </a:p>
          <a:p>
            <a:endParaRPr lang="en-US" sz="600">
              <a:latin typeface="+mj-lt"/>
            </a:endParaRPr>
          </a:p>
        </p:txBody>
      </p:sp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A882D5E9-2809-32B8-E05B-A9E70631D14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882D5E9-2809-32B8-E05B-A9E70631D1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79A583F-A680-5E07-7C52-6E6EC4782378}"/>
              </a:ext>
            </a:extLst>
          </p:cNvPr>
          <p:cNvSpPr txBox="1">
            <a:spLocks/>
          </p:cNvSpPr>
          <p:nvPr/>
        </p:nvSpPr>
        <p:spPr>
          <a:xfrm>
            <a:off x="317557" y="82621"/>
            <a:ext cx="1312002" cy="84554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PRODUCT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45817BD-B0B0-493D-E82A-6E1523772BB8}"/>
              </a:ext>
            </a:extLst>
          </p:cNvPr>
          <p:cNvCxnSpPr>
            <a:cxnSpLocks/>
          </p:cNvCxnSpPr>
          <p:nvPr/>
        </p:nvCxnSpPr>
        <p:spPr>
          <a:xfrm>
            <a:off x="-122412" y="124898"/>
            <a:ext cx="352432" cy="0"/>
          </a:xfrm>
          <a:prstGeom prst="straightConnector1">
            <a:avLst/>
          </a:prstGeom>
          <a:ln w="12700">
            <a:solidFill>
              <a:srgbClr val="31969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A7FEB6C-D77E-4A00-C5FF-953068D64EFA}"/>
              </a:ext>
            </a:extLst>
          </p:cNvPr>
          <p:cNvGrpSpPr/>
          <p:nvPr/>
        </p:nvGrpSpPr>
        <p:grpSpPr>
          <a:xfrm>
            <a:off x="9958023" y="178004"/>
            <a:ext cx="1897755" cy="360000"/>
            <a:chOff x="9192172" y="148685"/>
            <a:chExt cx="1897755" cy="360000"/>
          </a:xfrm>
        </p:grpSpPr>
        <p:pic>
          <p:nvPicPr>
            <p:cNvPr id="32" name="Picture 31" descr="Sustainable Development Goals | TDK Electronics - TDK Europe">
              <a:extLst>
                <a:ext uri="{FF2B5EF4-FFF2-40B4-BE49-F238E27FC236}">
                  <a16:creationId xmlns:a16="http://schemas.microsoft.com/office/drawing/2014/main" id="{5DD449CA-C12D-CE95-07B4-9F3848277C06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3" t="27116" r="67462" b="38673"/>
            <a:stretch/>
          </p:blipFill>
          <p:spPr bwMode="auto">
            <a:xfrm>
              <a:off x="9192172" y="148685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218D100-36D5-5A19-EC46-15DEAB509C57}"/>
                </a:ext>
              </a:extLst>
            </p:cNvPr>
            <p:cNvGrpSpPr/>
            <p:nvPr/>
          </p:nvGrpSpPr>
          <p:grpSpPr>
            <a:xfrm>
              <a:off x="9576611" y="148685"/>
              <a:ext cx="1513316" cy="360000"/>
              <a:chOff x="9973140" y="146932"/>
              <a:chExt cx="1513316" cy="360000"/>
            </a:xfrm>
          </p:grpSpPr>
          <p:pic>
            <p:nvPicPr>
              <p:cNvPr id="35" name="Picture 34" descr="Sustainable Development Goals | TDK Electronics - TDK Europe">
                <a:extLst>
                  <a:ext uri="{FF2B5EF4-FFF2-40B4-BE49-F238E27FC236}">
                    <a16:creationId xmlns:a16="http://schemas.microsoft.com/office/drawing/2014/main" id="{917CA84F-0D75-236E-1839-6684AF4C3BFB}"/>
                  </a:ext>
                </a:extLst>
              </p:cNvPr>
              <p:cNvPicPr/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907" t="27410" r="-125" b="38822"/>
              <a:stretch/>
            </p:blipFill>
            <p:spPr bwMode="auto">
              <a:xfrm>
                <a:off x="9973140" y="146932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6" name="Picture 35" descr="Sustainable Development Goals | TDK Electronics - TDK Europe">
                <a:extLst>
                  <a:ext uri="{FF2B5EF4-FFF2-40B4-BE49-F238E27FC236}">
                    <a16:creationId xmlns:a16="http://schemas.microsoft.com/office/drawing/2014/main" id="{DD434023-CCEC-107F-CA44-5FD517524D27}"/>
                  </a:ext>
                </a:extLst>
              </p:cNvPr>
              <p:cNvPicPr/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34" t="65679" r="78808" b="245"/>
              <a:stretch/>
            </p:blipFill>
            <p:spPr bwMode="auto">
              <a:xfrm>
                <a:off x="10357579" y="146932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7" name="Picture 36" descr="Sustainable Development Goals | TDK Electronics - TDK Europe">
                <a:extLst>
                  <a:ext uri="{FF2B5EF4-FFF2-40B4-BE49-F238E27FC236}">
                    <a16:creationId xmlns:a16="http://schemas.microsoft.com/office/drawing/2014/main" id="{E9A3192B-CEBA-3FBF-0FF3-74CC6D3A59C4}"/>
                  </a:ext>
                </a:extLst>
              </p:cNvPr>
              <p:cNvPicPr/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85" t="65679" r="67571" b="245"/>
              <a:stretch/>
            </p:blipFill>
            <p:spPr bwMode="auto">
              <a:xfrm>
                <a:off x="10742018" y="146932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0" name="Picture 39" descr="Sustainable Development Goals | TDK Electronics - TDK Europe">
                <a:extLst>
                  <a:ext uri="{FF2B5EF4-FFF2-40B4-BE49-F238E27FC236}">
                    <a16:creationId xmlns:a16="http://schemas.microsoft.com/office/drawing/2014/main" id="{60F534F6-4E1B-5A8D-37ED-F0BF277B6C17}"/>
                  </a:ext>
                </a:extLst>
              </p:cNvPr>
              <p:cNvPicPr/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10" t="65679" r="56259" b="245"/>
              <a:stretch/>
            </p:blipFill>
            <p:spPr bwMode="auto">
              <a:xfrm>
                <a:off x="11126456" y="146932"/>
                <a:ext cx="360000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72A3A-FF1D-A210-97CF-87E741B3B61C}"/>
              </a:ext>
            </a:extLst>
          </p:cNvPr>
          <p:cNvGrpSpPr/>
          <p:nvPr/>
        </p:nvGrpSpPr>
        <p:grpSpPr>
          <a:xfrm>
            <a:off x="4327450" y="5113941"/>
            <a:ext cx="3537101" cy="1080106"/>
            <a:chOff x="4223792" y="5082418"/>
            <a:chExt cx="3780001" cy="1080106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997DB26-B206-D871-BB83-0752DDA8E956}"/>
                </a:ext>
              </a:extLst>
            </p:cNvPr>
            <p:cNvSpPr/>
            <p:nvPr/>
          </p:nvSpPr>
          <p:spPr>
            <a:xfrm>
              <a:off x="4223792" y="5083415"/>
              <a:ext cx="3780000" cy="1079109"/>
            </a:xfrm>
            <a:prstGeom prst="rect">
              <a:avLst/>
            </a:prstGeom>
            <a:solidFill>
              <a:schemeClr val="bg1"/>
            </a:solidFill>
            <a:ln w="6350" cap="sq">
              <a:solidFill>
                <a:schemeClr val="accent4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31C46D5-6724-46C0-9DD6-B9C2A05FC79B}"/>
                </a:ext>
              </a:extLst>
            </p:cNvPr>
            <p:cNvSpPr/>
            <p:nvPr/>
          </p:nvSpPr>
          <p:spPr>
            <a:xfrm>
              <a:off x="4223793" y="5082418"/>
              <a:ext cx="3780000" cy="288000"/>
            </a:xfrm>
            <a:prstGeom prst="rect">
              <a:avLst/>
            </a:prstGeom>
            <a:solidFill>
              <a:srgbClr val="319695"/>
            </a:solidFill>
            <a:ln w="6350">
              <a:solidFill>
                <a:srgbClr val="319695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Sustainability in </a:t>
              </a:r>
              <a:r>
                <a:rPr kumimoji="0" lang="it-IT" sz="1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operations</a:t>
              </a:r>
              <a:endPara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B55B980-C485-8034-5982-83EC0296218D}"/>
                </a:ext>
              </a:extLst>
            </p:cNvPr>
            <p:cNvSpPr txBox="1"/>
            <p:nvPr/>
          </p:nvSpPr>
          <p:spPr>
            <a:xfrm>
              <a:off x="4225692" y="5551543"/>
              <a:ext cx="1931534" cy="498764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28800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The </a:t>
              </a:r>
              <a:r>
                <a:rPr kumimoji="0" lang="it-IT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Elect</a:t>
              </a:r>
              <a:r>
                <a:rPr kumimoji="0" lang="it-IT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it-IT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Factory</a:t>
              </a:r>
              <a:endPara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28800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100% </a:t>
              </a:r>
              <a:r>
                <a:rPr kumimoji="0" lang="it-IT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renewable</a:t>
              </a:r>
              <a:r>
                <a:rPr kumimoji="0" lang="it-IT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it-IT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electricity</a:t>
              </a:r>
              <a:endPara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F2E939E-06EF-AF97-8E86-128CF093BD24}"/>
                </a:ext>
              </a:extLst>
            </p:cNvPr>
            <p:cNvSpPr txBox="1"/>
            <p:nvPr/>
          </p:nvSpPr>
          <p:spPr>
            <a:xfrm>
              <a:off x="6265051" y="5562541"/>
              <a:ext cx="1738741" cy="498764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28800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Waste </a:t>
              </a:r>
              <a:r>
                <a:rPr kumimoji="0" lang="it-IT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reduction</a:t>
              </a:r>
              <a:endPara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28800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Low carbon </a:t>
              </a:r>
              <a:r>
                <a:rPr kumimoji="0" lang="it-IT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Logistics</a:t>
              </a:r>
              <a:endPara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786A5F-99AB-01CB-C0EA-BD2D07011D22}"/>
              </a:ext>
            </a:extLst>
          </p:cNvPr>
          <p:cNvGrpSpPr/>
          <p:nvPr/>
        </p:nvGrpSpPr>
        <p:grpSpPr>
          <a:xfrm>
            <a:off x="4712853" y="2034486"/>
            <a:ext cx="2766294" cy="2766292"/>
            <a:chOff x="2389401" y="1527807"/>
            <a:chExt cx="2324256" cy="232425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7F61F7-32CC-AFBC-171D-054655CF0EE2}"/>
                </a:ext>
              </a:extLst>
            </p:cNvPr>
            <p:cNvPicPr>
              <a:picLocks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955" t="3997" r="6146" b="7104"/>
            <a:stretch>
              <a:fillRect/>
            </a:stretch>
          </p:blipFill>
          <p:spPr>
            <a:xfrm>
              <a:off x="2389401" y="1527807"/>
              <a:ext cx="2324256" cy="2324254"/>
            </a:xfrm>
            <a:custGeom>
              <a:avLst/>
              <a:gdLst>
                <a:gd name="connsiteX0" fmla="*/ 2498804 w 4997608"/>
                <a:gd name="connsiteY0" fmla="*/ 0 h 4997608"/>
                <a:gd name="connsiteX1" fmla="*/ 4997608 w 4997608"/>
                <a:gd name="connsiteY1" fmla="*/ 2498804 h 4997608"/>
                <a:gd name="connsiteX2" fmla="*/ 2498804 w 4997608"/>
                <a:gd name="connsiteY2" fmla="*/ 4997608 h 4997608"/>
                <a:gd name="connsiteX3" fmla="*/ 0 w 4997608"/>
                <a:gd name="connsiteY3" fmla="*/ 2498804 h 4997608"/>
                <a:gd name="connsiteX4" fmla="*/ 2498804 w 4997608"/>
                <a:gd name="connsiteY4" fmla="*/ 0 h 499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7608" h="4997608">
                  <a:moveTo>
                    <a:pt x="2498804" y="0"/>
                  </a:moveTo>
                  <a:cubicBezTo>
                    <a:pt x="3878855" y="0"/>
                    <a:pt x="4997608" y="1118753"/>
                    <a:pt x="4997608" y="2498804"/>
                  </a:cubicBezTo>
                  <a:cubicBezTo>
                    <a:pt x="4997608" y="3878855"/>
                    <a:pt x="3878855" y="4997608"/>
                    <a:pt x="2498804" y="4997608"/>
                  </a:cubicBezTo>
                  <a:cubicBezTo>
                    <a:pt x="1118753" y="4997608"/>
                    <a:pt x="0" y="3878855"/>
                    <a:pt x="0" y="2498804"/>
                  </a:cubicBezTo>
                  <a:cubicBezTo>
                    <a:pt x="0" y="1118753"/>
                    <a:pt x="1118753" y="0"/>
                    <a:pt x="2498804" y="0"/>
                  </a:cubicBezTo>
                  <a:close/>
                </a:path>
              </a:pathLst>
            </a:cu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4DADCC2-C77C-E13E-F57C-60ED0766B477}"/>
                </a:ext>
              </a:extLst>
            </p:cNvPr>
            <p:cNvGrpSpPr/>
            <p:nvPr/>
          </p:nvGrpSpPr>
          <p:grpSpPr>
            <a:xfrm>
              <a:off x="3055378" y="2181879"/>
              <a:ext cx="1063093" cy="990323"/>
              <a:chOff x="8569302" y="3864390"/>
              <a:chExt cx="1063093" cy="990323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54F738C-167F-11FB-6EF4-EB115AE55D5A}"/>
                  </a:ext>
                </a:extLst>
              </p:cNvPr>
              <p:cNvSpPr/>
              <p:nvPr/>
            </p:nvSpPr>
            <p:spPr>
              <a:xfrm>
                <a:off x="8600969" y="3864390"/>
                <a:ext cx="990323" cy="99032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F2252F-A11C-A865-D18B-E6BDE06D8736}"/>
                  </a:ext>
                </a:extLst>
              </p:cNvPr>
              <p:cNvSpPr txBox="1"/>
              <p:nvPr/>
            </p:nvSpPr>
            <p:spPr>
              <a:xfrm>
                <a:off x="8569302" y="4096615"/>
                <a:ext cx="1063093" cy="495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23969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100%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23969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SUSTAINABLE</a:t>
                </a:r>
                <a:br>
                  <a:rPr kumimoji="0" lang="it-IT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23969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</a:br>
                <a:r>
                  <a:rPr kumimoji="0" lang="it-IT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23969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TYRE</a:t>
                </a:r>
              </a:p>
            </p:txBody>
          </p:sp>
        </p:grpSp>
      </p:grpSp>
      <p:sp>
        <p:nvSpPr>
          <p:cNvPr id="15" name="Arc 14">
            <a:extLst>
              <a:ext uri="{FF2B5EF4-FFF2-40B4-BE49-F238E27FC236}">
                <a16:creationId xmlns:a16="http://schemas.microsoft.com/office/drawing/2014/main" id="{7E0F041A-4CA0-3525-38E0-9835845361F0}"/>
              </a:ext>
            </a:extLst>
          </p:cNvPr>
          <p:cNvSpPr/>
          <p:nvPr/>
        </p:nvSpPr>
        <p:spPr>
          <a:xfrm rot="21112012">
            <a:off x="4698925" y="1977450"/>
            <a:ext cx="2817130" cy="2801636"/>
          </a:xfrm>
          <a:prstGeom prst="arc">
            <a:avLst>
              <a:gd name="adj1" fmla="val 15942866"/>
              <a:gd name="adj2" fmla="val 14701379"/>
            </a:avLst>
          </a:prstGeom>
          <a:ln w="19050">
            <a:solidFill>
              <a:srgbClr val="319695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HTF Book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C6D17C9-F442-5D80-C72C-41653B3E8E1A}"/>
              </a:ext>
            </a:extLst>
          </p:cNvPr>
          <p:cNvGrpSpPr/>
          <p:nvPr/>
        </p:nvGrpSpPr>
        <p:grpSpPr>
          <a:xfrm>
            <a:off x="9535317" y="4317192"/>
            <a:ext cx="2339582" cy="1083527"/>
            <a:chOff x="9232649" y="4317192"/>
            <a:chExt cx="2166990" cy="1083527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01DA5A7-19B8-6DFA-5AA8-E2A7EC62EA6A}"/>
                </a:ext>
              </a:extLst>
            </p:cNvPr>
            <p:cNvSpPr/>
            <p:nvPr/>
          </p:nvSpPr>
          <p:spPr>
            <a:xfrm>
              <a:off x="9232803" y="4320719"/>
              <a:ext cx="2160000" cy="1080000"/>
            </a:xfrm>
            <a:prstGeom prst="rect">
              <a:avLst/>
            </a:prstGeom>
            <a:solidFill>
              <a:schemeClr val="bg1"/>
            </a:solidFill>
            <a:ln w="6350" cap="sq">
              <a:solidFill>
                <a:schemeClr val="accent4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939FBD7-E514-C1A7-7515-386A3A9E1F88}"/>
                </a:ext>
              </a:extLst>
            </p:cNvPr>
            <p:cNvGrpSpPr/>
            <p:nvPr/>
          </p:nvGrpSpPr>
          <p:grpSpPr>
            <a:xfrm>
              <a:off x="9232649" y="4317192"/>
              <a:ext cx="2166990" cy="890521"/>
              <a:chOff x="9232649" y="4317192"/>
              <a:chExt cx="2166990" cy="890521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A3A07DF-D134-EF9F-C747-90FD64AD18DD}"/>
                  </a:ext>
                </a:extLst>
              </p:cNvPr>
              <p:cNvSpPr txBox="1"/>
              <p:nvPr/>
            </p:nvSpPr>
            <p:spPr>
              <a:xfrm>
                <a:off x="9232649" y="4860719"/>
                <a:ext cx="2141979" cy="346994"/>
              </a:xfrm>
              <a:prstGeom prst="rect">
                <a:avLst/>
              </a:prstGeom>
              <a:ln w="6350">
                <a:noFill/>
                <a:miter lim="800000"/>
              </a:ln>
            </p:spPr>
            <p:txBody>
              <a:bodyPr vert="horz" wrap="none" lIns="0" tIns="0" rIns="0" bIns="0" rtlCol="0">
                <a:noAutofit/>
              </a:bodyPr>
              <a:lstStyle/>
              <a:p>
                <a:pPr marL="28800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No use of SVHC &amp; POPs</a:t>
                </a:r>
                <a:r>
                  <a:rPr kumimoji="0" lang="en-US" sz="10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</a:t>
                </a:r>
                <a:r>
                  <a:rPr kumimoji="0" lang="it-IT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  <a:p>
                <a:pPr marL="28800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Alternatives to 6PPD</a:t>
                </a:r>
              </a:p>
              <a:p>
                <a:pPr marL="11655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DCD8809-5947-A682-D7C8-3B9147319222}"/>
                  </a:ext>
                </a:extLst>
              </p:cNvPr>
              <p:cNvSpPr/>
              <p:nvPr/>
            </p:nvSpPr>
            <p:spPr>
              <a:xfrm>
                <a:off x="9232800" y="4317192"/>
                <a:ext cx="2160000" cy="432000"/>
              </a:xfrm>
              <a:prstGeom prst="rect">
                <a:avLst/>
              </a:prstGeom>
              <a:solidFill>
                <a:srgbClr val="77B0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C79BEFF-8871-0A4C-90D6-56841BCB9AEA}"/>
                  </a:ext>
                </a:extLst>
              </p:cNvPr>
              <p:cNvSpPr txBox="1"/>
              <p:nvPr/>
            </p:nvSpPr>
            <p:spPr>
              <a:xfrm>
                <a:off x="9239641" y="4348526"/>
                <a:ext cx="2159998" cy="369332"/>
              </a:xfrm>
              <a:prstGeom prst="rect">
                <a:avLst/>
              </a:prstGeom>
              <a:noFill/>
            </p:spPr>
            <p:txBody>
              <a:bodyPr wrap="square" lIns="90000" tIns="0" rIns="9000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Sustainable</a:t>
                </a:r>
                <a:r>
                  <a:rPr kumimoji="0" lang="it-IT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 </a:t>
                </a:r>
                <a:br>
                  <a:rPr kumimoji="0" lang="it-IT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</a:br>
                <a:r>
                  <a:rPr kumimoji="0" lang="it-IT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chemistry</a:t>
                </a:r>
                <a:r>
                  <a:rPr kumimoji="0" lang="it-IT" sz="1200" b="1" i="0" u="none" strike="noStrike" kern="0" cap="none" spc="0" normalizeH="0" baseline="3000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E5321A6-A64F-C4C3-6FB3-802F9C285E2A}"/>
              </a:ext>
            </a:extLst>
          </p:cNvPr>
          <p:cNvGrpSpPr/>
          <p:nvPr/>
        </p:nvGrpSpPr>
        <p:grpSpPr>
          <a:xfrm>
            <a:off x="5016000" y="622355"/>
            <a:ext cx="2160001" cy="1081624"/>
            <a:chOff x="5178463" y="483832"/>
            <a:chExt cx="2160001" cy="1081624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FCD88182-8262-B991-B284-4FB5648C475E}"/>
                </a:ext>
              </a:extLst>
            </p:cNvPr>
            <p:cNvGrpSpPr/>
            <p:nvPr/>
          </p:nvGrpSpPr>
          <p:grpSpPr>
            <a:xfrm>
              <a:off x="5178463" y="483832"/>
              <a:ext cx="2160001" cy="1081624"/>
              <a:chOff x="5654622" y="483832"/>
              <a:chExt cx="2117822" cy="1081624"/>
            </a:xfrm>
          </p:grpSpPr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B4CA0A33-3D7D-A546-BD79-0EC9C7226D7C}"/>
                  </a:ext>
                </a:extLst>
              </p:cNvPr>
              <p:cNvSpPr/>
              <p:nvPr/>
            </p:nvSpPr>
            <p:spPr>
              <a:xfrm>
                <a:off x="5654623" y="485456"/>
                <a:ext cx="2117821" cy="1080000"/>
              </a:xfrm>
              <a:prstGeom prst="rect">
                <a:avLst/>
              </a:prstGeom>
              <a:solidFill>
                <a:schemeClr val="bg1"/>
              </a:solidFill>
              <a:ln w="6350" cap="sq">
                <a:solidFill>
                  <a:schemeClr val="accent4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2E5CDD5-C171-AF5A-9695-74F746D750CD}"/>
                  </a:ext>
                </a:extLst>
              </p:cNvPr>
              <p:cNvSpPr/>
              <p:nvPr/>
            </p:nvSpPr>
            <p:spPr>
              <a:xfrm>
                <a:off x="5654622" y="483832"/>
                <a:ext cx="2117821" cy="427301"/>
              </a:xfrm>
              <a:prstGeom prst="rect">
                <a:avLst/>
              </a:prstGeom>
              <a:solidFill>
                <a:srgbClr val="D5ECFF"/>
              </a:solidFill>
              <a:ln w="6350">
                <a:solidFill>
                  <a:srgbClr val="D5E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4076D844-9F2E-8562-90B7-D5713314995C}"/>
                  </a:ext>
                </a:extLst>
              </p:cNvPr>
              <p:cNvSpPr txBox="1"/>
              <p:nvPr/>
            </p:nvSpPr>
            <p:spPr>
              <a:xfrm>
                <a:off x="5718832" y="1021370"/>
                <a:ext cx="1980000" cy="498764"/>
              </a:xfrm>
              <a:prstGeom prst="rect">
                <a:avLst/>
              </a:prstGeom>
              <a:ln w="6350">
                <a:noFill/>
                <a:miter lim="800000"/>
              </a:ln>
            </p:spPr>
            <p:txBody>
              <a:bodyPr vert="horz" wrap="square" lIns="0" tIns="0" rIns="0" bIns="0" rtlCol="0">
                <a:noAutofit/>
              </a:bodyPr>
              <a:lstStyle>
                <a:defPPr>
                  <a:defRPr lang="en-US"/>
                </a:defPPr>
                <a:lvl1pPr marL="171450" indent="-171450"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q"/>
                  <a:defRPr sz="1050"/>
                </a:lvl1pPr>
              </a:lstStyle>
              <a:p>
                <a:pPr marL="28800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it-IT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Digital </a:t>
                </a:r>
                <a:r>
                  <a:rPr kumimoji="0" lang="it-IT" sz="10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Virtualization</a:t>
                </a:r>
                <a:endParaRPr kumimoji="0" lang="it-IT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28800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it-IT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Life-</a:t>
                </a:r>
                <a:r>
                  <a:rPr kumimoji="0" lang="it-IT" sz="10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Cycle</a:t>
                </a:r>
                <a:r>
                  <a:rPr kumimoji="0" lang="it-IT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it-IT" sz="10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Assessment</a:t>
                </a:r>
                <a:endParaRPr kumimoji="0" lang="it-IT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ED4B764-0698-E384-2538-5418B92D2A62}"/>
                </a:ext>
              </a:extLst>
            </p:cNvPr>
            <p:cNvSpPr txBox="1"/>
            <p:nvPr/>
          </p:nvSpPr>
          <p:spPr>
            <a:xfrm>
              <a:off x="5181026" y="558580"/>
              <a:ext cx="215217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Eco-</a:t>
              </a:r>
              <a:r>
                <a:rPr kumimoji="0" lang="it-IT" sz="12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Safety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 design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EE4F9B6-1C86-9182-7249-6DF96083DEE5}"/>
              </a:ext>
            </a:extLst>
          </p:cNvPr>
          <p:cNvGrpSpPr/>
          <p:nvPr/>
        </p:nvGrpSpPr>
        <p:grpSpPr>
          <a:xfrm>
            <a:off x="9525965" y="1027852"/>
            <a:ext cx="2340000" cy="1442376"/>
            <a:chOff x="9232800" y="880618"/>
            <a:chExt cx="2160001" cy="1442376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F6F8945-75E6-2C1B-8EF4-EDEBAD298A77}"/>
                </a:ext>
              </a:extLst>
            </p:cNvPr>
            <p:cNvSpPr/>
            <p:nvPr/>
          </p:nvSpPr>
          <p:spPr>
            <a:xfrm>
              <a:off x="9232800" y="882994"/>
              <a:ext cx="2160000" cy="1440000"/>
            </a:xfrm>
            <a:prstGeom prst="rect">
              <a:avLst/>
            </a:prstGeom>
            <a:solidFill>
              <a:schemeClr val="bg1"/>
            </a:solidFill>
            <a:ln w="6350" cap="sq">
              <a:solidFill>
                <a:schemeClr val="accent4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2E1117E-9BBC-C128-1E4D-EE86AEC40552}"/>
                </a:ext>
              </a:extLst>
            </p:cNvPr>
            <p:cNvSpPr txBox="1"/>
            <p:nvPr/>
          </p:nvSpPr>
          <p:spPr>
            <a:xfrm>
              <a:off x="9232801" y="1404475"/>
              <a:ext cx="2159999" cy="406327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square" lIns="0" tIns="0" rIns="0" bIns="0" rtlCol="0">
              <a:noAutofit/>
            </a:bodyPr>
            <a:lstStyle>
              <a:defPPr>
                <a:defRPr lang="en-US"/>
              </a:defPPr>
              <a:lvl1pPr marL="171450" indent="-171450"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q"/>
                <a:defRPr sz="1050"/>
              </a:lvl1pPr>
            </a:lstStyle>
            <a:p>
              <a:pPr marL="28800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Sustainable</a:t>
              </a:r>
              <a:r>
                <a:rPr kumimoji="0" lang="it-IT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sourcing certified</a:t>
              </a:r>
            </a:p>
            <a:p>
              <a:pPr marL="28800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R&amp;D for </a:t>
              </a:r>
              <a:r>
                <a:rPr kumimoji="0" lang="it-IT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biodegradability</a:t>
              </a:r>
              <a:endPara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AC78844-BFF7-225A-7017-E2179CBE49C0}"/>
                </a:ext>
              </a:extLst>
            </p:cNvPr>
            <p:cNvGrpSpPr/>
            <p:nvPr/>
          </p:nvGrpSpPr>
          <p:grpSpPr>
            <a:xfrm>
              <a:off x="9524247" y="1860699"/>
              <a:ext cx="1142401" cy="356774"/>
              <a:chOff x="9093784" y="1901557"/>
              <a:chExt cx="1399036" cy="436922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BA37DC0-AAA8-D48A-D72E-EAEA19278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93784" y="1906479"/>
                <a:ext cx="414720" cy="432000"/>
              </a:xfrm>
              <a:prstGeom prst="rect">
                <a:avLst/>
              </a:prstGeom>
            </p:spPr>
          </p:pic>
          <p:pic>
            <p:nvPicPr>
              <p:cNvPr id="27" name="Picture 2" descr="Hevea-Tec | LinkedIn">
                <a:extLst>
                  <a:ext uri="{FF2B5EF4-FFF2-40B4-BE49-F238E27FC236}">
                    <a16:creationId xmlns:a16="http://schemas.microsoft.com/office/drawing/2014/main" id="{80CD151C-B0BB-1EAC-04DD-2FB130EBA6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55" b="15781"/>
              <a:stretch/>
            </p:blipFill>
            <p:spPr bwMode="auto">
              <a:xfrm>
                <a:off x="9769970" y="1901557"/>
                <a:ext cx="722850" cy="43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446557-B6E5-C341-5CF0-EB57D69A8B6B}"/>
                </a:ext>
              </a:extLst>
            </p:cNvPr>
            <p:cNvSpPr/>
            <p:nvPr/>
          </p:nvSpPr>
          <p:spPr>
            <a:xfrm>
              <a:off x="9232801" y="880618"/>
              <a:ext cx="2160000" cy="432000"/>
            </a:xfrm>
            <a:prstGeom prst="rect">
              <a:avLst/>
            </a:prstGeom>
            <a:solidFill>
              <a:srgbClr val="77B0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F22785-AC24-233D-52B7-39BFCEF4D6C9}"/>
                </a:ext>
              </a:extLst>
            </p:cNvPr>
            <p:cNvSpPr txBox="1"/>
            <p:nvPr/>
          </p:nvSpPr>
          <p:spPr>
            <a:xfrm>
              <a:off x="9347841" y="911952"/>
              <a:ext cx="1728000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Natural</a:t>
              </a:r>
              <a:b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</a:b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rubber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C3F267-C8C8-E6F8-B7BA-9957DC5CE872}"/>
              </a:ext>
            </a:extLst>
          </p:cNvPr>
          <p:cNvGrpSpPr/>
          <p:nvPr/>
        </p:nvGrpSpPr>
        <p:grpSpPr>
          <a:xfrm>
            <a:off x="9535480" y="2850953"/>
            <a:ext cx="2347386" cy="1085514"/>
            <a:chOff x="9225983" y="2674613"/>
            <a:chExt cx="2166821" cy="108551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95A430A-C76A-0EA6-5D98-0ED36B6926FD}"/>
                </a:ext>
              </a:extLst>
            </p:cNvPr>
            <p:cNvSpPr/>
            <p:nvPr/>
          </p:nvSpPr>
          <p:spPr>
            <a:xfrm>
              <a:off x="9232804" y="2680127"/>
              <a:ext cx="2160000" cy="1080000"/>
            </a:xfrm>
            <a:prstGeom prst="rect">
              <a:avLst/>
            </a:prstGeom>
            <a:solidFill>
              <a:schemeClr val="bg1"/>
            </a:solidFill>
            <a:ln w="6350" cap="sq">
              <a:solidFill>
                <a:schemeClr val="accent4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E9A4291-0D37-7567-F462-73B1B2546633}"/>
                </a:ext>
              </a:extLst>
            </p:cNvPr>
            <p:cNvSpPr txBox="1"/>
            <p:nvPr/>
          </p:nvSpPr>
          <p:spPr>
            <a:xfrm>
              <a:off x="9250280" y="3220127"/>
              <a:ext cx="2108600" cy="498764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28800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Bio-based</a:t>
              </a:r>
              <a:r>
                <a:rPr kumimoji="0" lang="it-IT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</a:p>
            <a:p>
              <a:pPr marL="28800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Recycled</a:t>
              </a:r>
              <a:endPara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6" name="Picture 2" descr="Certification ISCC+ : un outil pour répondre aux enjeux de la RE 2020">
              <a:extLst>
                <a:ext uri="{FF2B5EF4-FFF2-40B4-BE49-F238E27FC236}">
                  <a16:creationId xmlns:a16="http://schemas.microsoft.com/office/drawing/2014/main" id="{6719B305-14B7-E468-3707-CF34853E3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5926" y="3251119"/>
              <a:ext cx="636739" cy="353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3841A31-3A06-6BE5-B06E-1D35B89349CC}"/>
                </a:ext>
              </a:extLst>
            </p:cNvPr>
            <p:cNvSpPr/>
            <p:nvPr/>
          </p:nvSpPr>
          <p:spPr>
            <a:xfrm>
              <a:off x="9232801" y="2674613"/>
              <a:ext cx="2160000" cy="432000"/>
            </a:xfrm>
            <a:prstGeom prst="rect">
              <a:avLst/>
            </a:prstGeom>
            <a:solidFill>
              <a:srgbClr val="77B0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965493-9D7A-0FE5-1F0F-65C6CC39206B}"/>
                </a:ext>
              </a:extLst>
            </p:cNvPr>
            <p:cNvSpPr txBox="1"/>
            <p:nvPr/>
          </p:nvSpPr>
          <p:spPr>
            <a:xfrm>
              <a:off x="9225983" y="2705947"/>
              <a:ext cx="2154703" cy="369332"/>
            </a:xfrm>
            <a:prstGeom prst="rect">
              <a:avLst/>
            </a:prstGeom>
            <a:noFill/>
          </p:spPr>
          <p:txBody>
            <a:bodyPr wrap="square" lIns="9000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Non </a:t>
              </a:r>
              <a:r>
                <a:rPr kumimoji="0" lang="it-IT" sz="1200" b="1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fossil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 </a:t>
              </a:r>
              <a:b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</a:br>
              <a:r>
                <a:rPr kumimoji="0" lang="it-IT" sz="1200" b="1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materials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 certified</a:t>
              </a:r>
            </a:p>
          </p:txBody>
        </p:sp>
      </p:grp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EA77AF2-6219-942B-38BF-434E2A6A59B3}"/>
              </a:ext>
            </a:extLst>
          </p:cNvPr>
          <p:cNvCxnSpPr>
            <a:cxnSpLocks/>
            <a:stCxn id="105" idx="7"/>
            <a:endCxn id="96" idx="1"/>
          </p:cNvCxnSpPr>
          <p:nvPr/>
        </p:nvCxnSpPr>
        <p:spPr>
          <a:xfrm flipV="1">
            <a:off x="7618660" y="1754873"/>
            <a:ext cx="1907306" cy="1539771"/>
          </a:xfrm>
          <a:prstGeom prst="line">
            <a:avLst/>
          </a:prstGeom>
          <a:ln w="12700" cap="flat">
            <a:solidFill>
              <a:srgbClr val="77B063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3A7EB9E-86D7-E7A6-AEB4-DFCB59C99B92}"/>
              </a:ext>
            </a:extLst>
          </p:cNvPr>
          <p:cNvCxnSpPr>
            <a:cxnSpLocks/>
            <a:stCxn id="105" idx="6"/>
            <a:endCxn id="70" idx="1"/>
          </p:cNvCxnSpPr>
          <p:nvPr/>
        </p:nvCxnSpPr>
        <p:spPr>
          <a:xfrm>
            <a:off x="7660837" y="3396467"/>
            <a:ext cx="1882032" cy="0"/>
          </a:xfrm>
          <a:prstGeom prst="line">
            <a:avLst/>
          </a:prstGeom>
          <a:ln w="12700" cap="flat">
            <a:solidFill>
              <a:srgbClr val="77B063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FA7C8AA-AE6A-B517-DE8A-25F459B284A3}"/>
              </a:ext>
            </a:extLst>
          </p:cNvPr>
          <p:cNvCxnSpPr>
            <a:cxnSpLocks/>
            <a:stCxn id="105" idx="5"/>
            <a:endCxn id="60" idx="1"/>
          </p:cNvCxnSpPr>
          <p:nvPr/>
        </p:nvCxnSpPr>
        <p:spPr>
          <a:xfrm>
            <a:off x="7618660" y="3498290"/>
            <a:ext cx="1916657" cy="1535926"/>
          </a:xfrm>
          <a:prstGeom prst="line">
            <a:avLst/>
          </a:prstGeom>
          <a:ln w="12700" cap="flat">
            <a:solidFill>
              <a:srgbClr val="77B063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078990E2-6ED7-6351-490E-3DA700334C69}"/>
              </a:ext>
            </a:extLst>
          </p:cNvPr>
          <p:cNvSpPr txBox="1"/>
          <p:nvPr/>
        </p:nvSpPr>
        <p:spPr>
          <a:xfrm>
            <a:off x="6304314" y="4585843"/>
            <a:ext cx="191179" cy="151454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marL="171450" indent="-1714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65CDB3D2-CF8E-9B57-E846-A19560A58AA2}"/>
              </a:ext>
            </a:extLst>
          </p:cNvPr>
          <p:cNvSpPr/>
          <p:nvPr/>
        </p:nvSpPr>
        <p:spPr>
          <a:xfrm>
            <a:off x="4556125" y="3251482"/>
            <a:ext cx="288000" cy="288000"/>
          </a:xfrm>
          <a:prstGeom prst="ellipse">
            <a:avLst/>
          </a:prstGeom>
          <a:solidFill>
            <a:srgbClr val="92C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1464C33E-8765-0634-B2B6-01B3D75BE603}"/>
              </a:ext>
            </a:extLst>
          </p:cNvPr>
          <p:cNvSpPr/>
          <p:nvPr/>
        </p:nvSpPr>
        <p:spPr>
          <a:xfrm>
            <a:off x="7372837" y="3252467"/>
            <a:ext cx="288000" cy="288000"/>
          </a:xfrm>
          <a:prstGeom prst="ellipse">
            <a:avLst/>
          </a:prstGeom>
          <a:solidFill>
            <a:srgbClr val="77B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0EA968F7-6537-9209-2F5B-D65C7D10B17F}"/>
              </a:ext>
            </a:extLst>
          </p:cNvPr>
          <p:cNvSpPr/>
          <p:nvPr/>
        </p:nvSpPr>
        <p:spPr>
          <a:xfrm>
            <a:off x="5961260" y="1813092"/>
            <a:ext cx="288000" cy="288000"/>
          </a:xfrm>
          <a:prstGeom prst="ellipse">
            <a:avLst/>
          </a:prstGeom>
          <a:solidFill>
            <a:srgbClr val="D5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576903A-6728-0AD2-780C-55C3AF2DECB6}"/>
              </a:ext>
            </a:extLst>
          </p:cNvPr>
          <p:cNvSpPr/>
          <p:nvPr/>
        </p:nvSpPr>
        <p:spPr>
          <a:xfrm>
            <a:off x="5952000" y="4633162"/>
            <a:ext cx="288000" cy="28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2B8A11F-EC75-8CE0-9725-12A7F7FF91AD}"/>
              </a:ext>
            </a:extLst>
          </p:cNvPr>
          <p:cNvSpPr/>
          <p:nvPr/>
        </p:nvSpPr>
        <p:spPr>
          <a:xfrm>
            <a:off x="309133" y="4171417"/>
            <a:ext cx="2318500" cy="1080000"/>
          </a:xfrm>
          <a:prstGeom prst="rect">
            <a:avLst/>
          </a:prstGeom>
          <a:solidFill>
            <a:schemeClr val="bg1"/>
          </a:solidFill>
          <a:ln w="6350" cap="sq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EDC7DB6-368F-373A-6E85-E5CEACF0E153}"/>
              </a:ext>
            </a:extLst>
          </p:cNvPr>
          <p:cNvSpPr txBox="1"/>
          <p:nvPr/>
        </p:nvSpPr>
        <p:spPr>
          <a:xfrm>
            <a:off x="300891" y="4708949"/>
            <a:ext cx="2340000" cy="498764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28800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Ultra Low RR</a:t>
            </a:r>
          </a:p>
          <a:p>
            <a:pPr marL="28800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Wear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rate </a:t>
            </a:r>
            <a:r>
              <a:rPr kumimoji="0" lang="it-IT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reduced</a:t>
            </a: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0CEBF6D-0985-1539-2D72-9DA62C19AEB9}"/>
              </a:ext>
            </a:extLst>
          </p:cNvPr>
          <p:cNvSpPr/>
          <p:nvPr/>
        </p:nvSpPr>
        <p:spPr>
          <a:xfrm>
            <a:off x="309131" y="4165903"/>
            <a:ext cx="2318500" cy="432000"/>
          </a:xfrm>
          <a:prstGeom prst="rect">
            <a:avLst/>
          </a:prstGeom>
          <a:solidFill>
            <a:srgbClr val="639FCD"/>
          </a:solidFill>
          <a:ln w="6350">
            <a:solidFill>
              <a:srgbClr val="639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EDF15E5-74EE-310E-D25F-14F0FD5BDDA3}"/>
              </a:ext>
            </a:extLst>
          </p:cNvPr>
          <p:cNvSpPr txBox="1"/>
          <p:nvPr/>
        </p:nvSpPr>
        <p:spPr>
          <a:xfrm>
            <a:off x="308287" y="4196841"/>
            <a:ext cx="2327305" cy="369332"/>
          </a:xfrm>
          <a:prstGeom prst="rect">
            <a:avLst/>
          </a:prstGeom>
          <a:noFill/>
        </p:spPr>
        <p:txBody>
          <a:bodyPr wrap="square" lIns="90000" tIns="0" rIns="9000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Low </a:t>
            </a:r>
            <a:r>
              <a:rPr kumimoji="0" lang="it-IT" sz="1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emissions</a:t>
            </a: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in use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7DC8BD3-5217-D623-6D95-235A46D6D4A9}"/>
              </a:ext>
            </a:extLst>
          </p:cNvPr>
          <p:cNvSpPr/>
          <p:nvPr/>
        </p:nvSpPr>
        <p:spPr>
          <a:xfrm>
            <a:off x="330014" y="2511095"/>
            <a:ext cx="2338831" cy="1260000"/>
          </a:xfrm>
          <a:prstGeom prst="rect">
            <a:avLst/>
          </a:prstGeom>
          <a:solidFill>
            <a:schemeClr val="bg1"/>
          </a:solidFill>
          <a:ln w="6350" cap="sq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E7B8520-97F5-A90A-C058-F04F998D18F5}"/>
              </a:ext>
            </a:extLst>
          </p:cNvPr>
          <p:cNvSpPr txBox="1"/>
          <p:nvPr/>
        </p:nvSpPr>
        <p:spPr>
          <a:xfrm>
            <a:off x="328846" y="3040718"/>
            <a:ext cx="2325604" cy="498764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28800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Materials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recycle</a:t>
            </a: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800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High-tech </a:t>
            </a:r>
            <a:r>
              <a:rPr kumimoji="0" lang="it-IT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recovered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b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Carbon Black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7FE546E-CC98-9A4B-A64B-F3FF78B215E6}"/>
              </a:ext>
            </a:extLst>
          </p:cNvPr>
          <p:cNvSpPr/>
          <p:nvPr/>
        </p:nvSpPr>
        <p:spPr>
          <a:xfrm>
            <a:off x="330014" y="2512964"/>
            <a:ext cx="2338831" cy="432000"/>
          </a:xfrm>
          <a:prstGeom prst="rect">
            <a:avLst/>
          </a:prstGeom>
          <a:solidFill>
            <a:srgbClr val="92C6F0"/>
          </a:solidFill>
          <a:ln w="6350">
            <a:solidFill>
              <a:srgbClr val="92C6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375FC69-CAAC-2481-37CE-73E300EE1C46}"/>
              </a:ext>
            </a:extLst>
          </p:cNvPr>
          <p:cNvSpPr txBox="1"/>
          <p:nvPr/>
        </p:nvSpPr>
        <p:spPr>
          <a:xfrm>
            <a:off x="328845" y="2575660"/>
            <a:ext cx="22765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End-of-life</a:t>
            </a:r>
          </a:p>
        </p:txBody>
      </p: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F9D81D37-615C-5567-D4EB-0565BDA84327}"/>
              </a:ext>
            </a:extLst>
          </p:cNvPr>
          <p:cNvCxnSpPr>
            <a:cxnSpLocks/>
            <a:stCxn id="117" idx="2"/>
          </p:cNvCxnSpPr>
          <p:nvPr/>
        </p:nvCxnSpPr>
        <p:spPr>
          <a:xfrm rot="10800000">
            <a:off x="2671471" y="3122162"/>
            <a:ext cx="1884655" cy="273320"/>
          </a:xfrm>
          <a:prstGeom prst="bentConnector3">
            <a:avLst/>
          </a:prstGeom>
          <a:ln w="12700">
            <a:solidFill>
              <a:srgbClr val="92C6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AC7BEC98-FECB-667D-8B21-19E452C3E96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27634" y="4258207"/>
            <a:ext cx="2209453" cy="453209"/>
          </a:xfrm>
          <a:prstGeom prst="bentConnector3">
            <a:avLst/>
          </a:prstGeom>
          <a:ln w="12700">
            <a:solidFill>
              <a:srgbClr val="639FC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B5400C46-168D-FB2A-1A49-4CBFB8E310C6}"/>
              </a:ext>
            </a:extLst>
          </p:cNvPr>
          <p:cNvSpPr/>
          <p:nvPr/>
        </p:nvSpPr>
        <p:spPr>
          <a:xfrm>
            <a:off x="4837931" y="4120375"/>
            <a:ext cx="288000" cy="288000"/>
          </a:xfrm>
          <a:prstGeom prst="ellipse">
            <a:avLst/>
          </a:prstGeom>
          <a:solidFill>
            <a:srgbClr val="639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FBDC05CA-3D83-B7B9-5680-AD9FAEC3E21F}"/>
              </a:ext>
            </a:extLst>
          </p:cNvPr>
          <p:cNvCxnSpPr>
            <a:cxnSpLocks/>
            <a:stCxn id="111" idx="0"/>
          </p:cNvCxnSpPr>
          <p:nvPr/>
        </p:nvCxnSpPr>
        <p:spPr>
          <a:xfrm flipH="1" flipV="1">
            <a:off x="6096001" y="1703979"/>
            <a:ext cx="9259" cy="109113"/>
          </a:xfrm>
          <a:prstGeom prst="straightConnector1">
            <a:avLst/>
          </a:prstGeom>
          <a:ln>
            <a:solidFill>
              <a:srgbClr val="D5EC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04EABD2F-7F4E-DBAD-2A73-0FC4BD512212}"/>
              </a:ext>
            </a:extLst>
          </p:cNvPr>
          <p:cNvCxnSpPr>
            <a:cxnSpLocks/>
            <a:stCxn id="51" idx="4"/>
          </p:cNvCxnSpPr>
          <p:nvPr/>
        </p:nvCxnSpPr>
        <p:spPr>
          <a:xfrm flipH="1">
            <a:off x="6092617" y="4921162"/>
            <a:ext cx="3383" cy="218555"/>
          </a:xfrm>
          <a:prstGeom prst="straightConnector1">
            <a:avLst/>
          </a:prstGeom>
          <a:ln>
            <a:solidFill>
              <a:srgbClr val="31969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125E3F4-7C92-D576-0893-F6304401EB26}"/>
              </a:ext>
            </a:extLst>
          </p:cNvPr>
          <p:cNvSpPr txBox="1"/>
          <p:nvPr/>
        </p:nvSpPr>
        <p:spPr>
          <a:xfrm>
            <a:off x="479615" y="1147247"/>
            <a:ext cx="67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5R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339243A-0C66-8E99-68B4-40DC59246E81}"/>
              </a:ext>
            </a:extLst>
          </p:cNvPr>
          <p:cNvGrpSpPr/>
          <p:nvPr/>
        </p:nvGrpSpPr>
        <p:grpSpPr>
          <a:xfrm>
            <a:off x="1317254" y="1012577"/>
            <a:ext cx="1348780" cy="897649"/>
            <a:chOff x="1317254" y="1012577"/>
            <a:chExt cx="1553940" cy="89764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9FF71A-7213-92F5-4ABE-EFD0FC779DBA}"/>
                </a:ext>
              </a:extLst>
            </p:cNvPr>
            <p:cNvSpPr/>
            <p:nvPr/>
          </p:nvSpPr>
          <p:spPr>
            <a:xfrm>
              <a:off x="1322631" y="1197138"/>
              <a:ext cx="1497992" cy="1528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Refuse</a:t>
              </a:r>
              <a:endParaRPr kumimoji="0" lang="it-IT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B62F9BF-A4DB-7E20-355F-66F32D031FC0}"/>
                </a:ext>
              </a:extLst>
            </p:cNvPr>
            <p:cNvSpPr/>
            <p:nvPr/>
          </p:nvSpPr>
          <p:spPr>
            <a:xfrm>
              <a:off x="1322631" y="1381698"/>
              <a:ext cx="149799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Reduce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42A84F-BC4D-4896-9BA8-1F4B044DE85D}"/>
                </a:ext>
              </a:extLst>
            </p:cNvPr>
            <p:cNvSpPr/>
            <p:nvPr/>
          </p:nvSpPr>
          <p:spPr>
            <a:xfrm>
              <a:off x="1322631" y="1566258"/>
              <a:ext cx="149799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Reuse</a:t>
              </a:r>
              <a:endParaRPr kumimoji="0" lang="it-IT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E9BA12-AC56-FB43-38DD-1330AAFF42E7}"/>
                </a:ext>
              </a:extLst>
            </p:cNvPr>
            <p:cNvSpPr/>
            <p:nvPr/>
          </p:nvSpPr>
          <p:spPr>
            <a:xfrm>
              <a:off x="1319942" y="1012577"/>
              <a:ext cx="150068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Re-</a:t>
              </a:r>
              <a:r>
                <a:rPr kumimoji="0" lang="it-IT" sz="10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think</a:t>
              </a:r>
              <a:endParaRPr kumimoji="0" lang="it-IT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884458-0CD0-0705-99FB-7B6AF6D0DD72}"/>
                </a:ext>
              </a:extLst>
            </p:cNvPr>
            <p:cNvSpPr/>
            <p:nvPr/>
          </p:nvSpPr>
          <p:spPr>
            <a:xfrm>
              <a:off x="1322631" y="1750818"/>
              <a:ext cx="1497992" cy="1594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Recycle</a:t>
              </a:r>
              <a:endParaRPr kumimoji="0" lang="it-IT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065AEC1-4627-328E-306D-F127470DDD6A}"/>
                </a:ext>
              </a:extLst>
            </p:cNvPr>
            <p:cNvCxnSpPr>
              <a:cxnSpLocks/>
            </p:cNvCxnSpPr>
            <p:nvPr/>
          </p:nvCxnSpPr>
          <p:spPr>
            <a:xfrm>
              <a:off x="1319943" y="1181802"/>
              <a:ext cx="1551251" cy="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5B59D84-9B3B-F1B3-4A60-8E4FD701D5D8}"/>
                </a:ext>
              </a:extLst>
            </p:cNvPr>
            <p:cNvCxnSpPr>
              <a:cxnSpLocks/>
            </p:cNvCxnSpPr>
            <p:nvPr/>
          </p:nvCxnSpPr>
          <p:spPr>
            <a:xfrm>
              <a:off x="1319943" y="1550922"/>
              <a:ext cx="1551251" cy="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32621D1-2B81-3DBD-E96A-51B554CED133}"/>
                </a:ext>
              </a:extLst>
            </p:cNvPr>
            <p:cNvCxnSpPr>
              <a:cxnSpLocks/>
            </p:cNvCxnSpPr>
            <p:nvPr/>
          </p:nvCxnSpPr>
          <p:spPr>
            <a:xfrm>
              <a:off x="1319942" y="1735482"/>
              <a:ext cx="1551252" cy="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79BB9AF-E1EF-A60C-2963-F7FEF1E1906D}"/>
                </a:ext>
              </a:extLst>
            </p:cNvPr>
            <p:cNvCxnSpPr>
              <a:cxnSpLocks/>
            </p:cNvCxnSpPr>
            <p:nvPr/>
          </p:nvCxnSpPr>
          <p:spPr>
            <a:xfrm>
              <a:off x="1317254" y="1366362"/>
              <a:ext cx="1551251" cy="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411BEC90-AA28-C7C0-8709-14FBB365A89E}"/>
              </a:ext>
            </a:extLst>
          </p:cNvPr>
          <p:cNvSpPr/>
          <p:nvPr/>
        </p:nvSpPr>
        <p:spPr>
          <a:xfrm>
            <a:off x="300892" y="910936"/>
            <a:ext cx="2365142" cy="105310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752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E9C2311-45DE-73D5-FDFF-0288B56CA7AF}"/>
              </a:ext>
            </a:extLst>
          </p:cNvPr>
          <p:cNvSpPr/>
          <p:nvPr/>
        </p:nvSpPr>
        <p:spPr>
          <a:xfrm>
            <a:off x="5846792" y="2240093"/>
            <a:ext cx="2016000" cy="43200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Rolling Resistance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EF087C-AAE3-A790-BBAD-84CC9FF44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Eco-</a:t>
            </a:r>
            <a:r>
              <a:rPr lang="it-IT" dirty="0" err="1"/>
              <a:t>Safety</a:t>
            </a:r>
            <a:r>
              <a:rPr lang="it-IT" dirty="0"/>
              <a:t> performance: </a:t>
            </a:r>
            <a:r>
              <a:rPr lang="it-IT" dirty="0" err="1"/>
              <a:t>enabling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customers </a:t>
            </a:r>
            <a:r>
              <a:rPr lang="it-IT" dirty="0" err="1"/>
              <a:t>decarbonization</a:t>
            </a:r>
            <a:r>
              <a:rPr lang="it-IT" dirty="0"/>
              <a:t> </a:t>
            </a:r>
            <a:r>
              <a:rPr lang="it-IT" dirty="0" err="1"/>
              <a:t>journey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F1BC3-9FC1-7A90-3CCD-019A6B849C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err="1"/>
              <a:t>Expanding</a:t>
            </a:r>
            <a:r>
              <a:rPr lang="it-IT" dirty="0"/>
              <a:t> </a:t>
            </a:r>
            <a:r>
              <a:rPr lang="it-IT" dirty="0" err="1"/>
              <a:t>offer</a:t>
            </a:r>
            <a:r>
              <a:rPr lang="it-IT" dirty="0"/>
              <a:t> of low Rolling </a:t>
            </a:r>
            <a:r>
              <a:rPr lang="it-IT" dirty="0" err="1"/>
              <a:t>Resistance</a:t>
            </a:r>
            <a:r>
              <a:rPr lang="it-IT" dirty="0"/>
              <a:t> </a:t>
            </a:r>
            <a:r>
              <a:rPr lang="it-IT" dirty="0" err="1"/>
              <a:t>tyres</a:t>
            </a:r>
            <a:r>
              <a:rPr lang="it-IT" dirty="0"/>
              <a:t>, </a:t>
            </a:r>
            <a:r>
              <a:rPr lang="it-IT" dirty="0" err="1"/>
              <a:t>never</a:t>
            </a:r>
            <a:r>
              <a:rPr lang="it-IT" dirty="0"/>
              <a:t> </a:t>
            </a:r>
            <a:r>
              <a:rPr lang="it-IT" dirty="0" err="1"/>
              <a:t>compromising</a:t>
            </a:r>
            <a:r>
              <a:rPr lang="it-IT" dirty="0"/>
              <a:t> on </a:t>
            </a:r>
            <a:r>
              <a:rPr lang="it-IT" dirty="0" err="1"/>
              <a:t>safety</a:t>
            </a:r>
            <a:r>
              <a:rPr lang="it-IT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F940C-C5A3-9DFE-D19A-39C96FC161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0" i="1" u="none" strike="noStrike" baseline="0">
                <a:solidFill>
                  <a:schemeClr val="accent6"/>
                </a:solidFill>
                <a:latin typeface="Arial" panose="020B0604020202020204" pitchFamily="34" charset="0"/>
              </a:rPr>
              <a:t>1. Extra EU labelling scales are converted to EU labelling grades; 2. Wet Grip index includes all new </a:t>
            </a:r>
            <a:r>
              <a:rPr lang="en-US" b="0" i="1" u="none" strike="noStrike" baseline="0" err="1">
                <a:solidFill>
                  <a:schemeClr val="accent6"/>
                </a:solidFill>
                <a:latin typeface="Arial" panose="020B0604020202020204" pitchFamily="34" charset="0"/>
              </a:rPr>
              <a:t>IPCode</a:t>
            </a:r>
            <a:r>
              <a:rPr lang="en-US" i="1" err="1">
                <a:solidFill>
                  <a:schemeClr val="accent6"/>
                </a:solidFill>
                <a:latin typeface="Arial" panose="020B0604020202020204" pitchFamily="34" charset="0"/>
              </a:rPr>
              <a:t>s</a:t>
            </a:r>
            <a:r>
              <a:rPr lang="en-US" i="1">
                <a:solidFill>
                  <a:schemeClr val="accent6"/>
                </a:solidFill>
                <a:latin typeface="Arial" panose="020B0604020202020204" pitchFamily="34" charset="0"/>
              </a:rPr>
              <a:t> with WG falling in classes A+B according to EU labelling values and </a:t>
            </a:r>
            <a:r>
              <a:rPr lang="en-US" i="1" err="1">
                <a:solidFill>
                  <a:schemeClr val="accent6"/>
                </a:solidFill>
                <a:latin typeface="Arial" panose="020B0604020202020204" pitchFamily="34" charset="0"/>
              </a:rPr>
              <a:t>IPCodes</a:t>
            </a:r>
            <a:r>
              <a:rPr lang="en-US" i="1">
                <a:solidFill>
                  <a:schemeClr val="accent6"/>
                </a:solidFill>
                <a:latin typeface="Arial" panose="020B0604020202020204" pitchFamily="34" charset="0"/>
              </a:rPr>
              <a:t> with ICE pictogram. 3. percentage of revenues from </a:t>
            </a:r>
            <a:r>
              <a:rPr lang="en-US" i="1" err="1">
                <a:solidFill>
                  <a:schemeClr val="accent6"/>
                </a:solidFill>
                <a:latin typeface="Arial" panose="020B0604020202020204" pitchFamily="34" charset="0"/>
              </a:rPr>
              <a:t>tyres</a:t>
            </a:r>
            <a:r>
              <a:rPr lang="en-US" i="1">
                <a:solidFill>
                  <a:schemeClr val="accent6"/>
                </a:solidFill>
                <a:latin typeface="Arial" panose="020B0604020202020204" pitchFamily="34" charset="0"/>
              </a:rPr>
              <a:t> with Rolling Resistance and Wet Grip belonging to classes A+B+C;</a:t>
            </a:r>
            <a:r>
              <a:rPr lang="en-GB" i="1">
                <a:solidFill>
                  <a:schemeClr val="accent6"/>
                </a:solidFill>
                <a:latin typeface="Arial" panose="020B0604020202020204" pitchFamily="34" charset="0"/>
              </a:rPr>
              <a:t>; 4. percentage of volume of sold tires </a:t>
            </a:r>
            <a:r>
              <a:rPr lang="en-US" i="1">
                <a:solidFill>
                  <a:schemeClr val="accent6"/>
                </a:solidFill>
                <a:latin typeface="Arial" panose="020B0604020202020204" pitchFamily="34" charset="0"/>
              </a:rPr>
              <a:t>with Rolling Resistance and Wet Grip belonging to classes A+B;</a:t>
            </a:r>
            <a:endParaRPr lang="it-IT">
              <a:solidFill>
                <a:schemeClr val="accent6"/>
              </a:solidFill>
              <a:highlight>
                <a:srgbClr val="00FFFF"/>
              </a:highligh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E323D1-794B-1D5D-CB08-CDFA8225E842}"/>
              </a:ext>
            </a:extLst>
          </p:cNvPr>
          <p:cNvGrpSpPr>
            <a:grpSpLocks noChangeAspect="1"/>
          </p:cNvGrpSpPr>
          <p:nvPr/>
        </p:nvGrpSpPr>
        <p:grpSpPr>
          <a:xfrm>
            <a:off x="2924183" y="1920534"/>
            <a:ext cx="2363460" cy="3093542"/>
            <a:chOff x="4430336" y="3367087"/>
            <a:chExt cx="1627505" cy="237591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07A7B39-69B3-7A4B-D70A-38085D361027}"/>
                </a:ext>
              </a:extLst>
            </p:cNvPr>
            <p:cNvGrpSpPr/>
            <p:nvPr/>
          </p:nvGrpSpPr>
          <p:grpSpPr>
            <a:xfrm>
              <a:off x="4430336" y="3367087"/>
              <a:ext cx="1627505" cy="2375918"/>
              <a:chOff x="4532829" y="2656965"/>
              <a:chExt cx="1627505" cy="237591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7000BF2-3B01-D34F-C5F4-8489640D3D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4000" t="5408" r="30333" b="6291"/>
              <a:stretch/>
            </p:blipFill>
            <p:spPr>
              <a:xfrm>
                <a:off x="4532829" y="2656965"/>
                <a:ext cx="1627505" cy="23759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1ECE23F-9677-B6E1-410D-615E96E8D2B7}"/>
                  </a:ext>
                </a:extLst>
              </p:cNvPr>
              <p:cNvSpPr/>
              <p:nvPr/>
            </p:nvSpPr>
            <p:spPr bwMode="auto">
              <a:xfrm>
                <a:off x="5019688" y="3914776"/>
                <a:ext cx="269875" cy="28574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33721AE-C5C1-3158-1618-A7ABF12C4168}"/>
                  </a:ext>
                </a:extLst>
              </p:cNvPr>
              <p:cNvSpPr/>
              <p:nvPr/>
            </p:nvSpPr>
            <p:spPr bwMode="auto">
              <a:xfrm>
                <a:off x="5834835" y="4094163"/>
                <a:ext cx="269875" cy="28574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Rounded Rectangle 60">
              <a:extLst>
                <a:ext uri="{FF2B5EF4-FFF2-40B4-BE49-F238E27FC236}">
                  <a16:creationId xmlns:a16="http://schemas.microsoft.com/office/drawing/2014/main" id="{FE40EBE0-FDF7-0AA3-50ED-6E2BD59DD31D}"/>
                </a:ext>
              </a:extLst>
            </p:cNvPr>
            <p:cNvSpPr/>
            <p:nvPr/>
          </p:nvSpPr>
          <p:spPr bwMode="auto">
            <a:xfrm>
              <a:off x="4434702" y="4329113"/>
              <a:ext cx="1623094" cy="355601"/>
            </a:xfrm>
            <a:prstGeom prst="roundRect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69A2D9D-05F4-61CE-265A-C6418B15729D}"/>
              </a:ext>
            </a:extLst>
          </p:cNvPr>
          <p:cNvSpPr txBox="1"/>
          <p:nvPr/>
        </p:nvSpPr>
        <p:spPr>
          <a:xfrm>
            <a:off x="5844287" y="1418725"/>
            <a:ext cx="1256145" cy="360218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Targets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4C3C5E-CF0F-CE1D-1012-09C5A5D1A3D2}"/>
              </a:ext>
            </a:extLst>
          </p:cNvPr>
          <p:cNvSpPr txBox="1"/>
          <p:nvPr/>
        </p:nvSpPr>
        <p:spPr>
          <a:xfrm>
            <a:off x="5852467" y="1856785"/>
            <a:ext cx="1373774" cy="24622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 IPCodes</a:t>
            </a:r>
            <a:r>
              <a:rPr kumimoji="0" lang="it-IT" sz="1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9BD91A-E81A-0A61-F5A7-B77CBD9FB686}"/>
              </a:ext>
            </a:extLst>
          </p:cNvPr>
          <p:cNvSpPr txBox="1"/>
          <p:nvPr/>
        </p:nvSpPr>
        <p:spPr>
          <a:xfrm>
            <a:off x="9189155" y="1856785"/>
            <a:ext cx="455253" cy="24622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CA5BD1-3B7E-6335-5C9A-C58E767FA396}"/>
              </a:ext>
            </a:extLst>
          </p:cNvPr>
          <p:cNvSpPr txBox="1"/>
          <p:nvPr/>
        </p:nvSpPr>
        <p:spPr>
          <a:xfrm>
            <a:off x="10281053" y="1856785"/>
            <a:ext cx="455253" cy="24622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DC6EC5-D39A-2515-63B8-856F6A78CE2F}"/>
              </a:ext>
            </a:extLst>
          </p:cNvPr>
          <p:cNvSpPr/>
          <p:nvPr/>
        </p:nvSpPr>
        <p:spPr>
          <a:xfrm>
            <a:off x="9074980" y="2235475"/>
            <a:ext cx="1008000" cy="432000"/>
          </a:xfrm>
          <a:prstGeom prst="rect">
            <a:avLst/>
          </a:prstGeom>
          <a:solidFill>
            <a:srgbClr val="319695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A+B=55%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A4E6CC-2F14-8BBF-7A4B-CFE4F9E4E9FF}"/>
              </a:ext>
            </a:extLst>
          </p:cNvPr>
          <p:cNvSpPr/>
          <p:nvPr/>
        </p:nvSpPr>
        <p:spPr>
          <a:xfrm>
            <a:off x="10180314" y="2235475"/>
            <a:ext cx="1008000" cy="432000"/>
          </a:xfrm>
          <a:prstGeom prst="rect">
            <a:avLst/>
          </a:prstGeom>
          <a:solidFill>
            <a:schemeClr val="bg1"/>
          </a:solidFill>
          <a:ln w="635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A+B&gt;70%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95650A-8C02-1767-C607-E1B83D62994C}"/>
              </a:ext>
            </a:extLst>
          </p:cNvPr>
          <p:cNvSpPr/>
          <p:nvPr/>
        </p:nvSpPr>
        <p:spPr>
          <a:xfrm>
            <a:off x="5853522" y="2740660"/>
            <a:ext cx="2016000" cy="43200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Wet Grip</a:t>
            </a:r>
            <a:r>
              <a:rPr kumimoji="0" lang="it-IT" sz="1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3E796B-B79C-0F0A-D618-0D3486F8E765}"/>
              </a:ext>
            </a:extLst>
          </p:cNvPr>
          <p:cNvSpPr/>
          <p:nvPr/>
        </p:nvSpPr>
        <p:spPr>
          <a:xfrm>
            <a:off x="9074980" y="2740660"/>
            <a:ext cx="1008000" cy="432000"/>
          </a:xfrm>
          <a:prstGeom prst="rect">
            <a:avLst/>
          </a:prstGeom>
          <a:solidFill>
            <a:srgbClr val="319695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>
                <a:solidFill>
                  <a:schemeClr val="bg1"/>
                </a:solidFill>
                <a:latin typeface="Arial" panose="020B0604020202020204"/>
              </a:rPr>
              <a:t>A+B=91%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5C9FE7-FC4B-6DB5-A5C1-31CC215663E6}"/>
              </a:ext>
            </a:extLst>
          </p:cNvPr>
          <p:cNvSpPr/>
          <p:nvPr/>
        </p:nvSpPr>
        <p:spPr>
          <a:xfrm>
            <a:off x="10180314" y="2740660"/>
            <a:ext cx="1008000" cy="432000"/>
          </a:xfrm>
          <a:prstGeom prst="rect">
            <a:avLst/>
          </a:prstGeom>
          <a:solidFill>
            <a:schemeClr val="bg1"/>
          </a:solidFill>
          <a:ln w="635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A+B&gt;90%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80DF54-DD1B-AB18-8AF2-5DC007828DC9}"/>
              </a:ext>
            </a:extLst>
          </p:cNvPr>
          <p:cNvSpPr/>
          <p:nvPr/>
        </p:nvSpPr>
        <p:spPr>
          <a:xfrm>
            <a:off x="5844286" y="4586694"/>
            <a:ext cx="2016000" cy="43200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A+B+C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revenues</a:t>
            </a:r>
            <a:r>
              <a:rPr kumimoji="0" lang="it-IT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it-IT" sz="16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2646A5-9117-3E01-74BB-CF0B5BEF477A}"/>
              </a:ext>
            </a:extLst>
          </p:cNvPr>
          <p:cNvSpPr txBox="1"/>
          <p:nvPr/>
        </p:nvSpPr>
        <p:spPr>
          <a:xfrm>
            <a:off x="5844287" y="4245577"/>
            <a:ext cx="2013527" cy="284307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Eco-Safety Business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A63E06E-A784-4091-00B6-B4169F8AD72D}"/>
              </a:ext>
            </a:extLst>
          </p:cNvPr>
          <p:cNvSpPr/>
          <p:nvPr/>
        </p:nvSpPr>
        <p:spPr>
          <a:xfrm>
            <a:off x="5848904" y="5088323"/>
            <a:ext cx="2016000" cy="43200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A+B 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volumes</a:t>
            </a:r>
            <a:r>
              <a:rPr kumimoji="0" lang="it-IT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it-IT" sz="16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90EFBA7-76B4-6B2E-ED8A-A6C175B80827}"/>
              </a:ext>
            </a:extLst>
          </p:cNvPr>
          <p:cNvSpPr/>
          <p:nvPr/>
        </p:nvSpPr>
        <p:spPr>
          <a:xfrm>
            <a:off x="11294175" y="5088323"/>
            <a:ext cx="783525" cy="432000"/>
          </a:xfrm>
          <a:prstGeom prst="rect">
            <a:avLst/>
          </a:prstGeom>
          <a:solidFill>
            <a:srgbClr val="D5ECFF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&gt;50%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6879724-AFC3-3377-2300-034F4CD34B42}"/>
              </a:ext>
            </a:extLst>
          </p:cNvPr>
          <p:cNvSpPr/>
          <p:nvPr/>
        </p:nvSpPr>
        <p:spPr>
          <a:xfrm>
            <a:off x="9782355" y="3309268"/>
            <a:ext cx="2073978" cy="461818"/>
          </a:xfrm>
          <a:prstGeom prst="rect">
            <a:avLst/>
          </a:prstGeom>
          <a:solidFill>
            <a:srgbClr val="D5ECFF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Life-</a:t>
            </a:r>
            <a:r>
              <a:rPr kumimoji="0" lang="it-IT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Cycle</a:t>
            </a:r>
            <a:r>
              <a:rPr kumimoji="0" lang="it-IT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Assessment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it-IT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100%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b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New Car Lines by 2025</a:t>
            </a:r>
            <a:endParaRPr kumimoji="0" lang="en-GB" sz="105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576D9D-0AF0-E3CD-9D8F-0102F7169591}"/>
              </a:ext>
            </a:extLst>
          </p:cNvPr>
          <p:cNvSpPr txBox="1"/>
          <p:nvPr/>
        </p:nvSpPr>
        <p:spPr>
          <a:xfrm>
            <a:off x="476250" y="3692664"/>
            <a:ext cx="229037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Eco-Safety approach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consists in a continuous reduction of rolling resistance without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any compromise on safety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all driving conditions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5DAC26AB-A92A-1480-DCF1-4DAD4A140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1920534"/>
            <a:ext cx="216000" cy="216000"/>
          </a:xfrm>
          <a:prstGeom prst="rect">
            <a:avLst/>
          </a:prstGeom>
        </p:spPr>
      </p:pic>
      <p:pic>
        <p:nvPicPr>
          <p:cNvPr id="11" name="Picture 10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7F83E20F-4291-0D31-94B8-025EEE22B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3417577"/>
            <a:ext cx="216000" cy="216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D4C719F-3FFD-A6CF-96BF-FE3D346993F3}"/>
              </a:ext>
            </a:extLst>
          </p:cNvPr>
          <p:cNvSpPr/>
          <p:nvPr/>
        </p:nvSpPr>
        <p:spPr>
          <a:xfrm>
            <a:off x="317500" y="1418725"/>
            <a:ext cx="5127700" cy="4101598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660A6-B9C2-B598-899D-C22D01C20326}"/>
              </a:ext>
            </a:extLst>
          </p:cNvPr>
          <p:cNvSpPr txBox="1"/>
          <p:nvPr/>
        </p:nvSpPr>
        <p:spPr>
          <a:xfrm>
            <a:off x="11448261" y="4171058"/>
            <a:ext cx="534977" cy="22218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2030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73CD16-0419-A467-C21A-D66667CB664E}"/>
              </a:ext>
            </a:extLst>
          </p:cNvPr>
          <p:cNvCxnSpPr>
            <a:cxnSpLocks/>
          </p:cNvCxnSpPr>
          <p:nvPr/>
        </p:nvCxnSpPr>
        <p:spPr>
          <a:xfrm flipH="1">
            <a:off x="5844287" y="1713046"/>
            <a:ext cx="6012353" cy="0"/>
          </a:xfrm>
          <a:prstGeom prst="line">
            <a:avLst/>
          </a:prstGeom>
          <a:ln w="19050">
            <a:solidFill>
              <a:srgbClr val="239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E69C373-6317-3A19-A51C-ECAA8026DB71}"/>
              </a:ext>
            </a:extLst>
          </p:cNvPr>
          <p:cNvSpPr txBox="1"/>
          <p:nvPr/>
        </p:nvSpPr>
        <p:spPr>
          <a:xfrm>
            <a:off x="10147451" y="5732882"/>
            <a:ext cx="1158252" cy="307777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Target 2025 already reached in 2023</a:t>
            </a:r>
          </a:p>
        </p:txBody>
      </p:sp>
      <p:pic>
        <p:nvPicPr>
          <p:cNvPr id="50" name="Picture 49" descr="A white tick in a blue circle&#10;&#10;Description automatically generated">
            <a:extLst>
              <a:ext uri="{FF2B5EF4-FFF2-40B4-BE49-F238E27FC236}">
                <a16:creationId xmlns:a16="http://schemas.microsoft.com/office/drawing/2014/main" id="{4E3E8CC4-4CF3-4CCD-B274-8D6AD2492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454" y="2819561"/>
            <a:ext cx="256398" cy="256398"/>
          </a:xfrm>
          <a:prstGeom prst="rect">
            <a:avLst/>
          </a:prstGeom>
        </p:spPr>
      </p:pic>
      <p:pic>
        <p:nvPicPr>
          <p:cNvPr id="54" name="Picture 53" descr="A white tick in a blue circle&#10;&#10;Description automatically generated">
            <a:extLst>
              <a:ext uri="{FF2B5EF4-FFF2-40B4-BE49-F238E27FC236}">
                <a16:creationId xmlns:a16="http://schemas.microsoft.com/office/drawing/2014/main" id="{6C70D4A8-1E6A-6A8D-9D97-5EA4C5D84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962" y="5763881"/>
            <a:ext cx="256398" cy="25639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D6BAB8C-7DAF-7541-BF53-AEE6258E5FE8}"/>
              </a:ext>
            </a:extLst>
          </p:cNvPr>
          <p:cNvSpPr txBox="1"/>
          <p:nvPr/>
        </p:nvSpPr>
        <p:spPr>
          <a:xfrm>
            <a:off x="476250" y="2200806"/>
            <a:ext cx="2290375" cy="10772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Tyre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rolling resistance plays a key role in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reducing fuel and energy consumption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thus vehicles CO</a:t>
            </a:r>
            <a:r>
              <a:rPr kumimoji="0" lang="en-US" sz="1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emissions.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6E8771-690B-EE4A-6E97-FEB9D0CABA7E}"/>
              </a:ext>
            </a:extLst>
          </p:cNvPr>
          <p:cNvGrpSpPr/>
          <p:nvPr/>
        </p:nvGrpSpPr>
        <p:grpSpPr>
          <a:xfrm>
            <a:off x="10734372" y="178596"/>
            <a:ext cx="1133306" cy="360000"/>
            <a:chOff x="10332273" y="146932"/>
            <a:chExt cx="1133306" cy="360000"/>
          </a:xfrm>
        </p:grpSpPr>
        <p:pic>
          <p:nvPicPr>
            <p:cNvPr id="20" name="Picture 19" descr="Sustainable Development Goals | TDK Electronics - TDK Europe">
              <a:extLst>
                <a:ext uri="{FF2B5EF4-FFF2-40B4-BE49-F238E27FC236}">
                  <a16:creationId xmlns:a16="http://schemas.microsoft.com/office/drawing/2014/main" id="{BD79A1CD-F5C9-334F-917A-519AEA377203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07" t="27410" r="-125" b="38822"/>
            <a:stretch/>
          </p:blipFill>
          <p:spPr bwMode="auto">
            <a:xfrm>
              <a:off x="10332273" y="146932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1" descr="Sustainable Development Goals | TDK Electronics - TDK Europe">
              <a:extLst>
                <a:ext uri="{FF2B5EF4-FFF2-40B4-BE49-F238E27FC236}">
                  <a16:creationId xmlns:a16="http://schemas.microsoft.com/office/drawing/2014/main" id="{4FA86B20-151B-6DEC-42DF-2AD0D246B5FB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4" t="65679" r="78808" b="245"/>
            <a:stretch/>
          </p:blipFill>
          <p:spPr bwMode="auto">
            <a:xfrm>
              <a:off x="10718926" y="146932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4" name="Picture 43" descr="Sustainable Development Goals | TDK Electronics - TDK Europe">
              <a:extLst>
                <a:ext uri="{FF2B5EF4-FFF2-40B4-BE49-F238E27FC236}">
                  <a16:creationId xmlns:a16="http://schemas.microsoft.com/office/drawing/2014/main" id="{38D8DDC5-CCC2-948F-1761-BA41D66E15EE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0" t="65679" r="56259" b="245"/>
            <a:stretch/>
          </p:blipFill>
          <p:spPr bwMode="auto">
            <a:xfrm>
              <a:off x="11105579" y="146932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958ADDE2-97F7-A154-B9E3-9E873818D61C}"/>
              </a:ext>
            </a:extLst>
          </p:cNvPr>
          <p:cNvSpPr txBox="1">
            <a:spLocks/>
          </p:cNvSpPr>
          <p:nvPr/>
        </p:nvSpPr>
        <p:spPr>
          <a:xfrm>
            <a:off x="317557" y="82621"/>
            <a:ext cx="1312002" cy="84554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PRODUCT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FDC7194-85CD-BE21-BA84-9A5DE417CF6A}"/>
              </a:ext>
            </a:extLst>
          </p:cNvPr>
          <p:cNvCxnSpPr>
            <a:cxnSpLocks/>
          </p:cNvCxnSpPr>
          <p:nvPr/>
        </p:nvCxnSpPr>
        <p:spPr>
          <a:xfrm>
            <a:off x="-122412" y="124898"/>
            <a:ext cx="352432" cy="0"/>
          </a:xfrm>
          <a:prstGeom prst="straightConnector1">
            <a:avLst/>
          </a:prstGeom>
          <a:ln w="12700">
            <a:solidFill>
              <a:srgbClr val="31969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6E6B560-4AB8-6D6F-4071-239E13277225}"/>
              </a:ext>
            </a:extLst>
          </p:cNvPr>
          <p:cNvSpPr txBox="1"/>
          <p:nvPr/>
        </p:nvSpPr>
        <p:spPr>
          <a:xfrm>
            <a:off x="8187953" y="1856785"/>
            <a:ext cx="455253" cy="24622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36008FD-DD02-D5F5-3A54-948CAA4B437B}"/>
              </a:ext>
            </a:extLst>
          </p:cNvPr>
          <p:cNvSpPr/>
          <p:nvPr/>
        </p:nvSpPr>
        <p:spPr>
          <a:xfrm>
            <a:off x="7968661" y="2235475"/>
            <a:ext cx="1008000" cy="432000"/>
          </a:xfrm>
          <a:prstGeom prst="rect">
            <a:avLst/>
          </a:prstGeom>
          <a:solidFill>
            <a:srgbClr val="319695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A+B=55%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E8C7706-9643-6214-21AA-FCC94B2C9BE4}"/>
              </a:ext>
            </a:extLst>
          </p:cNvPr>
          <p:cNvSpPr/>
          <p:nvPr/>
        </p:nvSpPr>
        <p:spPr>
          <a:xfrm>
            <a:off x="7968661" y="2740660"/>
            <a:ext cx="1008000" cy="432000"/>
          </a:xfrm>
          <a:prstGeom prst="rect">
            <a:avLst/>
          </a:prstGeom>
          <a:solidFill>
            <a:srgbClr val="319695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>
                <a:solidFill>
                  <a:schemeClr val="bg1"/>
                </a:solidFill>
                <a:latin typeface="Arial" panose="020B0604020202020204"/>
              </a:rPr>
              <a:t>A+B=98%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220D516-DFBF-2605-7CEA-9137B7B1E3D3}"/>
              </a:ext>
            </a:extLst>
          </p:cNvPr>
          <p:cNvSpPr txBox="1"/>
          <p:nvPr/>
        </p:nvSpPr>
        <p:spPr>
          <a:xfrm>
            <a:off x="9197682" y="4208541"/>
            <a:ext cx="455253" cy="24622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DBA1AAA-15C1-4F29-4673-49B71C3D9678}"/>
              </a:ext>
            </a:extLst>
          </p:cNvPr>
          <p:cNvSpPr txBox="1"/>
          <p:nvPr/>
        </p:nvSpPr>
        <p:spPr>
          <a:xfrm>
            <a:off x="10396741" y="4215884"/>
            <a:ext cx="455253" cy="24622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1DB0340-0E2A-5E10-EE67-41A8C06101B8}"/>
              </a:ext>
            </a:extLst>
          </p:cNvPr>
          <p:cNvSpPr/>
          <p:nvPr/>
        </p:nvSpPr>
        <p:spPr>
          <a:xfrm>
            <a:off x="9083507" y="4587231"/>
            <a:ext cx="1008000" cy="432000"/>
          </a:xfrm>
          <a:prstGeom prst="rect">
            <a:avLst/>
          </a:prstGeom>
          <a:solidFill>
            <a:srgbClr val="319695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73%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87D4E0-16E7-EB18-40EC-4DB79E543A24}"/>
              </a:ext>
            </a:extLst>
          </p:cNvPr>
          <p:cNvSpPr/>
          <p:nvPr/>
        </p:nvSpPr>
        <p:spPr>
          <a:xfrm>
            <a:off x="10188841" y="4587231"/>
            <a:ext cx="1008000" cy="432000"/>
          </a:xfrm>
          <a:prstGeom prst="rect">
            <a:avLst/>
          </a:prstGeom>
          <a:solidFill>
            <a:schemeClr val="bg1"/>
          </a:solidFill>
          <a:ln w="635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>
                <a:solidFill>
                  <a:srgbClr val="000000"/>
                </a:solidFill>
                <a:latin typeface="Arial" panose="020B0604020202020204"/>
              </a:rPr>
              <a:t>66%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EFC75FB-6CF2-F67C-9931-4D8A5CDFC4C9}"/>
              </a:ext>
            </a:extLst>
          </p:cNvPr>
          <p:cNvSpPr/>
          <p:nvPr/>
        </p:nvSpPr>
        <p:spPr>
          <a:xfrm>
            <a:off x="9083507" y="5092416"/>
            <a:ext cx="1008000" cy="432000"/>
          </a:xfrm>
          <a:prstGeom prst="rect">
            <a:avLst/>
          </a:prstGeom>
          <a:solidFill>
            <a:srgbClr val="319695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>
                <a:solidFill>
                  <a:schemeClr val="bg1"/>
                </a:solidFill>
                <a:latin typeface="Arial" panose="020B0604020202020204"/>
              </a:rPr>
              <a:t>35%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ED7D717-55FC-E6F8-70D1-A162E0593C39}"/>
              </a:ext>
            </a:extLst>
          </p:cNvPr>
          <p:cNvSpPr/>
          <p:nvPr/>
        </p:nvSpPr>
        <p:spPr>
          <a:xfrm>
            <a:off x="10188841" y="5092416"/>
            <a:ext cx="1008000" cy="432000"/>
          </a:xfrm>
          <a:prstGeom prst="rect">
            <a:avLst/>
          </a:prstGeom>
          <a:noFill/>
          <a:ln w="635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>
                <a:solidFill>
                  <a:srgbClr val="000000"/>
                </a:solidFill>
                <a:latin typeface="Arial" panose="020B0604020202020204"/>
              </a:rPr>
              <a:t>35%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0" name="Picture 69" descr="A white tick in a blue circle&#10;&#10;Description automatically generated">
            <a:extLst>
              <a:ext uri="{FF2B5EF4-FFF2-40B4-BE49-F238E27FC236}">
                <a16:creationId xmlns:a16="http://schemas.microsoft.com/office/drawing/2014/main" id="{82A5DFD5-2992-82AE-1A31-C7C9E11A1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115" y="4663903"/>
            <a:ext cx="256398" cy="256398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52E36FC2-BBDD-7EA1-3925-D44E75F1E18F}"/>
              </a:ext>
            </a:extLst>
          </p:cNvPr>
          <p:cNvSpPr txBox="1"/>
          <p:nvPr/>
        </p:nvSpPr>
        <p:spPr>
          <a:xfrm>
            <a:off x="8196480" y="4208541"/>
            <a:ext cx="455253" cy="24622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2023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CB243CC-F407-BB50-1E1F-48EC8103EECC}"/>
              </a:ext>
            </a:extLst>
          </p:cNvPr>
          <p:cNvSpPr/>
          <p:nvPr/>
        </p:nvSpPr>
        <p:spPr>
          <a:xfrm>
            <a:off x="7977188" y="4587231"/>
            <a:ext cx="1008000" cy="432000"/>
          </a:xfrm>
          <a:prstGeom prst="rect">
            <a:avLst/>
          </a:prstGeom>
          <a:solidFill>
            <a:srgbClr val="319695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>
                <a:solidFill>
                  <a:schemeClr val="bg1"/>
                </a:solidFill>
                <a:latin typeface="Arial" panose="020B0604020202020204"/>
              </a:rPr>
              <a:t>73%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5853E47-4055-4664-4FE7-B363CC554865}"/>
              </a:ext>
            </a:extLst>
          </p:cNvPr>
          <p:cNvSpPr/>
          <p:nvPr/>
        </p:nvSpPr>
        <p:spPr>
          <a:xfrm>
            <a:off x="7977188" y="5092416"/>
            <a:ext cx="1008000" cy="432000"/>
          </a:xfrm>
          <a:prstGeom prst="rect">
            <a:avLst/>
          </a:prstGeom>
          <a:solidFill>
            <a:srgbClr val="319695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>
                <a:solidFill>
                  <a:schemeClr val="bg1"/>
                </a:solidFill>
                <a:latin typeface="Arial" panose="020B0604020202020204"/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50217708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5">
            <a:extLst>
              <a:ext uri="{FF2B5EF4-FFF2-40B4-BE49-F238E27FC236}">
                <a16:creationId xmlns:a16="http://schemas.microsoft.com/office/drawing/2014/main" id="{7078DFD6-1BDC-2BEB-78FE-4E25C27AF650}"/>
              </a:ext>
            </a:extLst>
          </p:cNvPr>
          <p:cNvSpPr/>
          <p:nvPr/>
        </p:nvSpPr>
        <p:spPr>
          <a:xfrm>
            <a:off x="3102987" y="3085573"/>
            <a:ext cx="2961902" cy="289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27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55" b="0" i="0" u="none" strike="noStrike" kern="1200" cap="none" spc="0" normalizeH="0" baseline="0" noProof="0" dirty="0">
                <a:ln>
                  <a:noFill/>
                </a:ln>
                <a:solidFill>
                  <a:srgbClr val="318B8D"/>
                </a:solidFill>
                <a:effectLst/>
                <a:uLnTx/>
                <a:uFillTx/>
                <a:latin typeface="Gotham Book" panose="02000604040000020004" pitchFamily="2" charset="0"/>
                <a:ea typeface="+mn-ea"/>
                <a:cs typeface="+mn-cs"/>
              </a:rPr>
              <a:t>LESS</a:t>
            </a:r>
            <a:r>
              <a:rPr kumimoji="0" lang="it-IT" sz="1455" b="1" i="0" u="none" strike="noStrike" kern="1200" cap="none" spc="0" normalizeH="0" baseline="0" noProof="0" dirty="0">
                <a:ln>
                  <a:noFill/>
                </a:ln>
                <a:solidFill>
                  <a:srgbClr val="318B8D"/>
                </a:solidFill>
                <a:effectLst/>
                <a:uLnTx/>
                <a:uFillTx/>
                <a:latin typeface="Gotham Bold" panose="02000604040000020004" pitchFamily="2" charset="0"/>
                <a:ea typeface="+mn-ea"/>
                <a:cs typeface="+mn-cs"/>
              </a:rPr>
              <a:t> CO</a:t>
            </a:r>
            <a:r>
              <a:rPr kumimoji="0" lang="it-IT" sz="1455" b="1" i="0" u="none" strike="noStrike" kern="1200" cap="none" spc="0" normalizeH="0" baseline="-25000" noProof="0" dirty="0">
                <a:ln>
                  <a:noFill/>
                </a:ln>
                <a:solidFill>
                  <a:srgbClr val="318B8D"/>
                </a:solidFill>
                <a:effectLst/>
                <a:uLnTx/>
                <a:uFillTx/>
                <a:latin typeface="Gotham Bold" panose="02000604040000020004" pitchFamily="2" charset="0"/>
                <a:ea typeface="+mn-ea"/>
                <a:cs typeface="+mn-cs"/>
              </a:rPr>
              <a:t>2</a:t>
            </a:r>
            <a:r>
              <a:rPr kumimoji="0" lang="it-IT" sz="1455" b="1" i="0" u="none" strike="noStrike" kern="1200" cap="none" spc="0" normalizeH="0" baseline="0" noProof="0" dirty="0">
                <a:ln>
                  <a:noFill/>
                </a:ln>
                <a:solidFill>
                  <a:srgbClr val="318B8D"/>
                </a:solidFill>
                <a:effectLst/>
                <a:uLnTx/>
                <a:uFillTx/>
                <a:latin typeface="Gotham Bold" panose="02000604040000020004" pitchFamily="2" charset="0"/>
                <a:ea typeface="+mn-ea"/>
                <a:cs typeface="+mn-cs"/>
              </a:rPr>
              <a:t> EMISSION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BC858698-7032-F0AA-45B6-9BDBAECB4E57}"/>
              </a:ext>
            </a:extLst>
          </p:cNvPr>
          <p:cNvSpPr txBox="1"/>
          <p:nvPr/>
        </p:nvSpPr>
        <p:spPr>
          <a:xfrm>
            <a:off x="3144351" y="3981692"/>
            <a:ext cx="1735441" cy="7848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268" rtl="0" eaLnBrk="1" fontAlgn="auto" latinLnBrk="0" hangingPunct="1">
              <a:lnSpc>
                <a:spcPts val="1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Medium" pitchFamily="50" charset="0"/>
                <a:ea typeface="+mn-ea"/>
                <a:cs typeface="+mn-cs"/>
              </a:rPr>
              <a:t>A+B LABEL</a:t>
            </a:r>
            <a:br>
              <a:rPr kumimoji="0" lang="it-IT" sz="16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Medium" pitchFamily="50" charset="0"/>
                <a:ea typeface="+mn-ea"/>
                <a:cs typeface="+mn-cs"/>
              </a:rPr>
            </a:br>
            <a:r>
              <a:rPr kumimoji="0" lang="it-IT" sz="16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Medium" pitchFamily="50" charset="0"/>
                <a:ea typeface="+mn-ea"/>
                <a:cs typeface="+mn-cs"/>
              </a:rPr>
              <a:t>ROLLING </a:t>
            </a:r>
          </a:p>
          <a:p>
            <a:pPr marL="0" marR="0" lvl="0" indent="0" algn="l" defTabSz="914268" rtl="0" eaLnBrk="1" fontAlgn="auto" latinLnBrk="0" hangingPunct="1">
              <a:lnSpc>
                <a:spcPts val="1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Medium" pitchFamily="50" charset="0"/>
                <a:ea typeface="+mn-ea"/>
                <a:cs typeface="+mn-cs"/>
              </a:rPr>
              <a:t>RESISTANCE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FC7F420A-77AC-F14B-D258-DB20E17466E6}"/>
              </a:ext>
            </a:extLst>
          </p:cNvPr>
          <p:cNvSpPr txBox="1"/>
          <p:nvPr/>
        </p:nvSpPr>
        <p:spPr>
          <a:xfrm>
            <a:off x="3172624" y="4648476"/>
            <a:ext cx="2103986" cy="110799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We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want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 to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keep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higher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than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 70% the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number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 of new product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we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 introduce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every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year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 on the market, by 2025.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We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scored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in 2024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the 55% for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such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 KPI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48F15C35-DF60-821C-471A-6D849B538948}"/>
              </a:ext>
            </a:extLst>
          </p:cNvPr>
          <p:cNvSpPr txBox="1"/>
          <p:nvPr/>
        </p:nvSpPr>
        <p:spPr>
          <a:xfrm>
            <a:off x="619322" y="4627113"/>
            <a:ext cx="21039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We want to keep higher than 90% the number of new product we introduce every year on the market, by 2025. We scored in 2024 the 91% for such KPI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-Book" pitchFamily="50" charset="0"/>
              <a:ea typeface="+mn-ea"/>
              <a:cs typeface="+mn-cs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2CF0E4A8-F941-4DCC-305C-6CCC47614443}"/>
              </a:ext>
            </a:extLst>
          </p:cNvPr>
          <p:cNvSpPr txBox="1"/>
          <p:nvPr/>
        </p:nvSpPr>
        <p:spPr>
          <a:xfrm>
            <a:off x="602935" y="3240387"/>
            <a:ext cx="2206609" cy="74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244" b="1" i="0" u="none" strike="noStrike" kern="1200" cap="none" spc="0" normalizeH="0" baseline="0" noProof="0" dirty="0">
                <a:ln>
                  <a:noFill/>
                </a:ln>
                <a:solidFill>
                  <a:srgbClr val="138689"/>
                </a:solidFill>
                <a:effectLst/>
                <a:uLnTx/>
                <a:uFillTx/>
                <a:latin typeface="Gotham Black" panose="02000604040000020004" pitchFamily="2" charset="0"/>
                <a:ea typeface="+mn-ea"/>
                <a:cs typeface="+mn-cs"/>
              </a:rPr>
              <a:t>&gt;90%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3F62CAFC-EAAC-A34F-5D16-4F3C0C56A317}"/>
              </a:ext>
            </a:extLst>
          </p:cNvPr>
          <p:cNvSpPr txBox="1"/>
          <p:nvPr/>
        </p:nvSpPr>
        <p:spPr>
          <a:xfrm>
            <a:off x="619322" y="4206656"/>
            <a:ext cx="15876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8" rtl="0" eaLnBrk="1" fontAlgn="auto" latinLnBrk="0" hangingPunct="1">
              <a:lnSpc>
                <a:spcPts val="1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Medium" pitchFamily="50" charset="0"/>
                <a:ea typeface="+mn-ea"/>
                <a:cs typeface="+mn-cs"/>
              </a:rPr>
              <a:t>A+B LABEL</a:t>
            </a:r>
          </a:p>
          <a:p>
            <a:pPr marL="0" marR="0" lvl="0" indent="0" algn="l" defTabSz="914268" rtl="0" eaLnBrk="1" fontAlgn="auto" latinLnBrk="0" hangingPunct="1">
              <a:lnSpc>
                <a:spcPts val="1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Medium" pitchFamily="50" charset="0"/>
                <a:ea typeface="+mn-ea"/>
                <a:cs typeface="+mn-cs"/>
              </a:rPr>
              <a:t>WET GRIP</a:t>
            </a:r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0E85A0D8-915A-4120-CED2-6E8052A28098}"/>
              </a:ext>
            </a:extLst>
          </p:cNvPr>
          <p:cNvSpPr txBox="1"/>
          <p:nvPr/>
        </p:nvSpPr>
        <p:spPr>
          <a:xfrm>
            <a:off x="285169" y="1406509"/>
            <a:ext cx="7558589" cy="1211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Tyre</a:t>
            </a:r>
            <a:r>
              <a:rPr kumimoji="0" lang="en-US" sz="145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 </a:t>
            </a:r>
            <a:r>
              <a:rPr kumimoji="0" lang="en-US" sz="145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ld" panose="02000604040000020004" pitchFamily="2" charset="0"/>
                <a:ea typeface="+mn-ea"/>
                <a:cs typeface="+mn-cs"/>
              </a:rPr>
              <a:t>rolling resistance </a:t>
            </a:r>
            <a:r>
              <a:rPr kumimoji="0" lang="en-US" sz="145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plays a key role in reducing fuel and energy consumption and thus vehicles CO</a:t>
            </a:r>
            <a:r>
              <a:rPr kumimoji="0" lang="en-US" sz="1455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2</a:t>
            </a:r>
            <a:r>
              <a:rPr kumimoji="0" lang="en-US" sz="145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 emissions. </a:t>
            </a:r>
          </a:p>
          <a:p>
            <a:pPr marL="0" marR="0" lvl="0" indent="0" algn="l" defTabSz="914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5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-Book" pitchFamily="50" charset="0"/>
              <a:ea typeface="+mn-ea"/>
              <a:cs typeface="+mn-cs"/>
            </a:endParaRPr>
          </a:p>
          <a:p>
            <a:pPr marL="0" marR="0" lvl="0" indent="0" algn="l" defTabSz="914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Our </a:t>
            </a:r>
            <a:r>
              <a:rPr kumimoji="0" lang="en-US" sz="145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ld" panose="02000604040000020004" pitchFamily="2" charset="0"/>
                <a:ea typeface="+mn-ea"/>
                <a:cs typeface="+mn-cs"/>
              </a:rPr>
              <a:t>Eco and Safety approach </a:t>
            </a:r>
            <a:r>
              <a:rPr kumimoji="0" lang="en-US" sz="145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consists in a </a:t>
            </a:r>
            <a:r>
              <a:rPr kumimoji="0" lang="en-US" sz="145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ld" panose="02000604040000020004" pitchFamily="2" charset="0"/>
                <a:ea typeface="+mn-ea"/>
                <a:cs typeface="+mn-cs"/>
              </a:rPr>
              <a:t>continuous reduction of </a:t>
            </a:r>
          </a:p>
          <a:p>
            <a:pPr marL="0" marR="0" lvl="0" indent="0" algn="l" defTabSz="914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ld" panose="02000604040000020004" pitchFamily="2" charset="0"/>
                <a:ea typeface="+mn-ea"/>
                <a:cs typeface="+mn-cs"/>
              </a:rPr>
              <a:t>rolling resistance without any compromise on safety.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85A4E6-70D1-6588-4067-7F861E806427}"/>
              </a:ext>
            </a:extLst>
          </p:cNvPr>
          <p:cNvGrpSpPr>
            <a:grpSpLocks noChangeAspect="1"/>
          </p:cNvGrpSpPr>
          <p:nvPr/>
        </p:nvGrpSpPr>
        <p:grpSpPr>
          <a:xfrm>
            <a:off x="8017148" y="1062276"/>
            <a:ext cx="3826189" cy="4769190"/>
            <a:chOff x="8579139" y="3247505"/>
            <a:chExt cx="2189178" cy="2572082"/>
          </a:xfrm>
        </p:grpSpPr>
        <p:grpSp>
          <p:nvGrpSpPr>
            <p:cNvPr id="6" name="Group 12">
              <a:extLst>
                <a:ext uri="{FF2B5EF4-FFF2-40B4-BE49-F238E27FC236}">
                  <a16:creationId xmlns:a16="http://schemas.microsoft.com/office/drawing/2014/main" id="{C07A80E5-167E-5A4A-8A84-C97DE1054C56}"/>
                </a:ext>
              </a:extLst>
            </p:cNvPr>
            <p:cNvGrpSpPr/>
            <p:nvPr/>
          </p:nvGrpSpPr>
          <p:grpSpPr>
            <a:xfrm>
              <a:off x="8642299" y="3247505"/>
              <a:ext cx="2099583" cy="2572082"/>
              <a:chOff x="4545801" y="2631472"/>
              <a:chExt cx="1627505" cy="2375919"/>
            </a:xfrm>
          </p:grpSpPr>
          <p:pic>
            <p:nvPicPr>
              <p:cNvPr id="8" name="Picture 21">
                <a:extLst>
                  <a:ext uri="{FF2B5EF4-FFF2-40B4-BE49-F238E27FC236}">
                    <a16:creationId xmlns:a16="http://schemas.microsoft.com/office/drawing/2014/main" id="{D1E86BA7-501D-02F5-8AE1-A327A2737D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4000" t="5408" r="30333" b="6291"/>
              <a:stretch/>
            </p:blipFill>
            <p:spPr>
              <a:xfrm>
                <a:off x="4545801" y="2631472"/>
                <a:ext cx="1627505" cy="23759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Rectangle 24">
                <a:extLst>
                  <a:ext uri="{FF2B5EF4-FFF2-40B4-BE49-F238E27FC236}">
                    <a16:creationId xmlns:a16="http://schemas.microsoft.com/office/drawing/2014/main" id="{C043E183-FB7C-C263-D73B-4A93596FC2BF}"/>
                  </a:ext>
                </a:extLst>
              </p:cNvPr>
              <p:cNvSpPr/>
              <p:nvPr/>
            </p:nvSpPr>
            <p:spPr bwMode="auto">
              <a:xfrm>
                <a:off x="5019688" y="3914776"/>
                <a:ext cx="269875" cy="28574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268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55 Roman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25">
                <a:extLst>
                  <a:ext uri="{FF2B5EF4-FFF2-40B4-BE49-F238E27FC236}">
                    <a16:creationId xmlns:a16="http://schemas.microsoft.com/office/drawing/2014/main" id="{2C2407AD-F447-1AAE-3B62-0A6F91D702BA}"/>
                  </a:ext>
                </a:extLst>
              </p:cNvPr>
              <p:cNvSpPr/>
              <p:nvPr/>
            </p:nvSpPr>
            <p:spPr bwMode="auto">
              <a:xfrm>
                <a:off x="5834835" y="4094163"/>
                <a:ext cx="269875" cy="28574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268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55 Roman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 37">
              <a:extLst>
                <a:ext uri="{FF2B5EF4-FFF2-40B4-BE49-F238E27FC236}">
                  <a16:creationId xmlns:a16="http://schemas.microsoft.com/office/drawing/2014/main" id="{5FC678A1-7851-42FD-8E65-9594521F91AA}"/>
                </a:ext>
              </a:extLst>
            </p:cNvPr>
            <p:cNvSpPr/>
            <p:nvPr/>
          </p:nvSpPr>
          <p:spPr>
            <a:xfrm>
              <a:off x="8579139" y="4310503"/>
              <a:ext cx="2189178" cy="385184"/>
            </a:xfrm>
            <a:prstGeom prst="rect">
              <a:avLst/>
            </a:prstGeom>
            <a:solidFill>
              <a:srgbClr val="1C8789">
                <a:alpha val="10256"/>
              </a:srgbClr>
            </a:solidFill>
            <a:ln>
              <a:solidFill>
                <a:srgbClr val="1386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77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9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72" name="Rettangolo 5">
            <a:extLst>
              <a:ext uri="{FF2B5EF4-FFF2-40B4-BE49-F238E27FC236}">
                <a16:creationId xmlns:a16="http://schemas.microsoft.com/office/drawing/2014/main" id="{8F9EDE4B-B93A-9E5E-EC8E-9E1C92DFC89D}"/>
              </a:ext>
            </a:extLst>
          </p:cNvPr>
          <p:cNvSpPr/>
          <p:nvPr/>
        </p:nvSpPr>
        <p:spPr>
          <a:xfrm>
            <a:off x="598050" y="3097613"/>
            <a:ext cx="1608917" cy="277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27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55" b="0" i="0" u="none" strike="noStrike" kern="1200" cap="none" spc="0" normalizeH="0" baseline="0" noProof="0" dirty="0">
                <a:ln>
                  <a:noFill/>
                </a:ln>
                <a:solidFill>
                  <a:srgbClr val="318B8D"/>
                </a:solidFill>
                <a:effectLst/>
                <a:uLnTx/>
                <a:uFillTx/>
                <a:latin typeface="Gotham Book" pitchFamily="2" charset="77"/>
                <a:ea typeface="+mn-ea"/>
                <a:cs typeface="+mn-cs"/>
              </a:rPr>
              <a:t>MORE</a:t>
            </a:r>
            <a:r>
              <a:rPr kumimoji="0" lang="it-IT" sz="1455" b="1" i="0" u="none" strike="noStrike" kern="1200" cap="none" spc="0" normalizeH="0" baseline="0" noProof="0" dirty="0">
                <a:ln>
                  <a:noFill/>
                </a:ln>
                <a:solidFill>
                  <a:srgbClr val="318B8D"/>
                </a:solidFill>
                <a:effectLst/>
                <a:uLnTx/>
                <a:uFillTx/>
                <a:latin typeface="Gotham Bold" panose="02000604040000020004" pitchFamily="2" charset="0"/>
                <a:ea typeface="+mn-ea"/>
                <a:cs typeface="+mn-cs"/>
              </a:rPr>
              <a:t> SAFETY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6BD816A-D18E-B637-331A-4E1F4526E43C}"/>
              </a:ext>
            </a:extLst>
          </p:cNvPr>
          <p:cNvSpPr/>
          <p:nvPr/>
        </p:nvSpPr>
        <p:spPr>
          <a:xfrm>
            <a:off x="246468" y="2802826"/>
            <a:ext cx="903382" cy="903382"/>
          </a:xfrm>
          <a:prstGeom prst="ellipse">
            <a:avLst/>
          </a:prstGeom>
          <a:solidFill>
            <a:srgbClr val="318B8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27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09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asellaDiTesto 69">
            <a:extLst>
              <a:ext uri="{FF2B5EF4-FFF2-40B4-BE49-F238E27FC236}">
                <a16:creationId xmlns:a16="http://schemas.microsoft.com/office/drawing/2014/main" id="{E6EC5A28-79A1-587D-BB89-7857B6A0D016}"/>
              </a:ext>
            </a:extLst>
          </p:cNvPr>
          <p:cNvSpPr txBox="1"/>
          <p:nvPr/>
        </p:nvSpPr>
        <p:spPr>
          <a:xfrm>
            <a:off x="3092918" y="3230936"/>
            <a:ext cx="2206609" cy="74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244" b="1" i="0" u="none" strike="noStrike" kern="1200" cap="none" spc="0" normalizeH="0" baseline="0" noProof="0" dirty="0">
                <a:ln>
                  <a:noFill/>
                </a:ln>
                <a:solidFill>
                  <a:srgbClr val="138689"/>
                </a:solidFill>
                <a:effectLst/>
                <a:uLnTx/>
                <a:uFillTx/>
                <a:latin typeface="Gotham Black" panose="02000604040000020004" pitchFamily="2" charset="0"/>
                <a:ea typeface="+mn-ea"/>
                <a:cs typeface="+mn-cs"/>
              </a:rPr>
              <a:t>&gt;70%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41D1AAE-AE6C-EE9F-5609-81A90DF87E2D}"/>
              </a:ext>
            </a:extLst>
          </p:cNvPr>
          <p:cNvSpPr/>
          <p:nvPr/>
        </p:nvSpPr>
        <p:spPr>
          <a:xfrm>
            <a:off x="2769509" y="2793375"/>
            <a:ext cx="903382" cy="903382"/>
          </a:xfrm>
          <a:prstGeom prst="ellipse">
            <a:avLst/>
          </a:prstGeom>
          <a:solidFill>
            <a:srgbClr val="318B8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27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09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ttangolo 5">
            <a:extLst>
              <a:ext uri="{FF2B5EF4-FFF2-40B4-BE49-F238E27FC236}">
                <a16:creationId xmlns:a16="http://schemas.microsoft.com/office/drawing/2014/main" id="{ABFE6AD9-0D89-78E6-6C59-367F4A2FBD91}"/>
              </a:ext>
            </a:extLst>
          </p:cNvPr>
          <p:cNvSpPr/>
          <p:nvPr/>
        </p:nvSpPr>
        <p:spPr>
          <a:xfrm>
            <a:off x="5766216" y="2954947"/>
            <a:ext cx="2961902" cy="289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27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55" b="0" i="0" u="none" strike="noStrike" kern="1200" cap="none" spc="0" normalizeH="0" baseline="0" noProof="0" dirty="0">
                <a:ln>
                  <a:noFill/>
                </a:ln>
                <a:solidFill>
                  <a:srgbClr val="318B8D"/>
                </a:solidFill>
                <a:effectLst/>
                <a:uLnTx/>
                <a:uFillTx/>
                <a:latin typeface="Gotham Book" panose="02000604040000020004" pitchFamily="2" charset="0"/>
                <a:ea typeface="+mn-ea"/>
                <a:cs typeface="+mn-cs"/>
              </a:rPr>
              <a:t>MORE</a:t>
            </a:r>
            <a:r>
              <a:rPr kumimoji="0" lang="it-IT" sz="1455" b="1" i="0" u="none" strike="noStrike" kern="1200" cap="none" spc="0" normalizeH="0" baseline="0" noProof="0" dirty="0">
                <a:ln>
                  <a:noFill/>
                </a:ln>
                <a:solidFill>
                  <a:srgbClr val="318B8D"/>
                </a:solidFill>
                <a:effectLst/>
                <a:uLnTx/>
                <a:uFillTx/>
                <a:latin typeface="Gotham Bold" panose="02000604040000020004" pitchFamily="2" charset="0"/>
                <a:ea typeface="+mn-ea"/>
                <a:cs typeface="+mn-cs"/>
              </a:rPr>
              <a:t> IMPACT</a:t>
            </a:r>
          </a:p>
        </p:txBody>
      </p:sp>
      <p:sp>
        <p:nvSpPr>
          <p:cNvPr id="17" name="CasellaDiTesto 56">
            <a:extLst>
              <a:ext uri="{FF2B5EF4-FFF2-40B4-BE49-F238E27FC236}">
                <a16:creationId xmlns:a16="http://schemas.microsoft.com/office/drawing/2014/main" id="{C503D8A3-D2E3-BEE8-54B0-2BBE9A5E9B55}"/>
              </a:ext>
            </a:extLst>
          </p:cNvPr>
          <p:cNvSpPr txBox="1"/>
          <p:nvPr/>
        </p:nvSpPr>
        <p:spPr>
          <a:xfrm>
            <a:off x="5806510" y="3851066"/>
            <a:ext cx="3183725" cy="7848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268" rtl="0" eaLnBrk="1" fontAlgn="auto" latinLnBrk="0" hangingPunct="1">
              <a:lnSpc>
                <a:spcPts val="1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Medium" pitchFamily="50" charset="0"/>
                <a:ea typeface="+mn-ea"/>
                <a:cs typeface="+mn-cs"/>
              </a:rPr>
              <a:t>A+B </a:t>
            </a:r>
          </a:p>
          <a:p>
            <a:pPr marL="0" marR="0" lvl="0" indent="0" algn="l" defTabSz="914268" rtl="0" eaLnBrk="1" fontAlgn="auto" latinLnBrk="0" hangingPunct="1">
              <a:lnSpc>
                <a:spcPts val="1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Medium" pitchFamily="50" charset="0"/>
                <a:ea typeface="+mn-ea"/>
                <a:cs typeface="+mn-cs"/>
              </a:rPr>
              <a:t>VOLUMES</a:t>
            </a:r>
          </a:p>
          <a:p>
            <a:pPr marL="0" marR="0" lvl="0" indent="0" algn="l" defTabSz="914268" rtl="0" eaLnBrk="1" fontAlgn="auto" latinLnBrk="0" hangingPunct="1">
              <a:lnSpc>
                <a:spcPts val="1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Medium" pitchFamily="50" charset="0"/>
                <a:ea typeface="+mn-ea"/>
                <a:cs typeface="+mn-cs"/>
              </a:rPr>
              <a:t>SOLD</a:t>
            </a:r>
          </a:p>
        </p:txBody>
      </p:sp>
      <p:sp>
        <p:nvSpPr>
          <p:cNvPr id="22" name="CasellaDiTesto 60">
            <a:extLst>
              <a:ext uri="{FF2B5EF4-FFF2-40B4-BE49-F238E27FC236}">
                <a16:creationId xmlns:a16="http://schemas.microsoft.com/office/drawing/2014/main" id="{45D231F9-E92D-16C6-A14E-9B3F757C087E}"/>
              </a:ext>
            </a:extLst>
          </p:cNvPr>
          <p:cNvSpPr txBox="1"/>
          <p:nvPr/>
        </p:nvSpPr>
        <p:spPr>
          <a:xfrm>
            <a:off x="5835853" y="4648476"/>
            <a:ext cx="2103986" cy="93871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27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Increasing the share of business done with low emission products from the current 34,5% to more than 50% within 2030</a:t>
            </a:r>
          </a:p>
        </p:txBody>
      </p:sp>
      <p:sp>
        <p:nvSpPr>
          <p:cNvPr id="23" name="CasellaDiTesto 69">
            <a:extLst>
              <a:ext uri="{FF2B5EF4-FFF2-40B4-BE49-F238E27FC236}">
                <a16:creationId xmlns:a16="http://schemas.microsoft.com/office/drawing/2014/main" id="{B028D6F7-8BD4-DFEB-55CA-F58AC477B3B9}"/>
              </a:ext>
            </a:extLst>
          </p:cNvPr>
          <p:cNvSpPr txBox="1"/>
          <p:nvPr/>
        </p:nvSpPr>
        <p:spPr>
          <a:xfrm>
            <a:off x="5756147" y="3230936"/>
            <a:ext cx="2206609" cy="74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244" b="1" i="0" u="none" strike="noStrike" kern="1200" cap="none" spc="0" normalizeH="0" baseline="0" noProof="0" dirty="0">
                <a:ln>
                  <a:noFill/>
                </a:ln>
                <a:solidFill>
                  <a:srgbClr val="138689"/>
                </a:solidFill>
                <a:effectLst/>
                <a:uLnTx/>
                <a:uFillTx/>
                <a:latin typeface="Gotham Black" panose="02000604040000020004" pitchFamily="2" charset="0"/>
                <a:ea typeface="+mn-ea"/>
                <a:cs typeface="+mn-cs"/>
              </a:rPr>
              <a:t>&gt;50%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D731167-AC09-B969-CBDB-63713DEB7952}"/>
              </a:ext>
            </a:extLst>
          </p:cNvPr>
          <p:cNvSpPr/>
          <p:nvPr/>
        </p:nvSpPr>
        <p:spPr>
          <a:xfrm>
            <a:off x="5432738" y="2793375"/>
            <a:ext cx="903382" cy="903382"/>
          </a:xfrm>
          <a:prstGeom prst="ellipse">
            <a:avLst/>
          </a:prstGeom>
          <a:solidFill>
            <a:srgbClr val="318B8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27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09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2FD812-9BB7-D8BA-A310-F8E72E0FFCFC}"/>
              </a:ext>
            </a:extLst>
          </p:cNvPr>
          <p:cNvSpPr/>
          <p:nvPr/>
        </p:nvSpPr>
        <p:spPr>
          <a:xfrm>
            <a:off x="114777" y="2603184"/>
            <a:ext cx="7902371" cy="3343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E2382B-B8CF-2DC4-E9C1-E296A642E70F}"/>
              </a:ext>
            </a:extLst>
          </p:cNvPr>
          <p:cNvSpPr txBox="1"/>
          <p:nvPr/>
        </p:nvSpPr>
        <p:spPr>
          <a:xfrm>
            <a:off x="9136398" y="4172029"/>
            <a:ext cx="534977" cy="22218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2030</a:t>
            </a:r>
          </a:p>
        </p:txBody>
      </p:sp>
      <p:sp>
        <p:nvSpPr>
          <p:cNvPr id="28" name="Rettangolo 5">
            <a:extLst>
              <a:ext uri="{FF2B5EF4-FFF2-40B4-BE49-F238E27FC236}">
                <a16:creationId xmlns:a16="http://schemas.microsoft.com/office/drawing/2014/main" id="{BCCCF8FE-C905-AA26-ABA5-CDDBD1DA329A}"/>
              </a:ext>
            </a:extLst>
          </p:cNvPr>
          <p:cNvSpPr/>
          <p:nvPr/>
        </p:nvSpPr>
        <p:spPr>
          <a:xfrm>
            <a:off x="340041" y="5010422"/>
            <a:ext cx="4916432" cy="549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27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ROLLING RESISTANCE=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318B8D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LESS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318B8D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 CO</a:t>
            </a:r>
            <a:r>
              <a:rPr kumimoji="0" lang="it-IT" sz="1200" b="1" i="0" u="none" strike="noStrike" kern="1200" cap="none" spc="0" normalizeH="0" baseline="-25000" noProof="0" dirty="0">
                <a:ln>
                  <a:noFill/>
                </a:ln>
                <a:solidFill>
                  <a:srgbClr val="318B8D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2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318B8D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 EMISSION</a:t>
            </a:r>
          </a:p>
          <a:p>
            <a:pPr marL="0" marR="0" lvl="0" indent="0" algn="l" defTabSz="27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WET GRIP=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318B8D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MORE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318B8D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 SAFETY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0407DF-146F-FD5B-79AA-438AF441F9C0}"/>
              </a:ext>
            </a:extLst>
          </p:cNvPr>
          <p:cNvSpPr txBox="1"/>
          <p:nvPr/>
        </p:nvSpPr>
        <p:spPr>
          <a:xfrm>
            <a:off x="369688" y="3206281"/>
            <a:ext cx="2013527" cy="284307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13868B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Eco-Safety Business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13868B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4535FA1-BE50-4000-5436-8805D792BB95}"/>
              </a:ext>
            </a:extLst>
          </p:cNvPr>
          <p:cNvSpPr/>
          <p:nvPr/>
        </p:nvSpPr>
        <p:spPr>
          <a:xfrm>
            <a:off x="340041" y="3620230"/>
            <a:ext cx="2804309" cy="125337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Volumes of tyres sold </a:t>
            </a:r>
            <a:r>
              <a:rPr kumimoji="0" lang="en-US" sz="145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with </a:t>
            </a:r>
            <a:r>
              <a:rPr kumimoji="0" lang="en-US" sz="145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Rolling Resistance and Wet Grip in classes A+B </a:t>
            </a:r>
            <a:r>
              <a:rPr kumimoji="0" lang="en-US" sz="145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-Book" pitchFamily="50" charset="0"/>
                <a:ea typeface="+mn-ea"/>
                <a:cs typeface="+mn-cs"/>
              </a:rPr>
              <a:t>EU labelling</a:t>
            </a:r>
            <a:endParaRPr kumimoji="0" lang="it-IT" sz="145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-Book" pitchFamily="50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2647C3-AB2E-984F-17DF-0551BFDE5DB0}"/>
              </a:ext>
            </a:extLst>
          </p:cNvPr>
          <p:cNvSpPr txBox="1"/>
          <p:nvPr/>
        </p:nvSpPr>
        <p:spPr>
          <a:xfrm>
            <a:off x="6771876" y="3232987"/>
            <a:ext cx="534977" cy="22218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13868B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2030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3449900-AB79-D3DD-A8D2-9DA01A081CEE}"/>
              </a:ext>
            </a:extLst>
          </p:cNvPr>
          <p:cNvSpPr txBox="1">
            <a:spLocks/>
          </p:cNvSpPr>
          <p:nvPr/>
        </p:nvSpPr>
        <p:spPr>
          <a:xfrm>
            <a:off x="3672891" y="6518748"/>
            <a:ext cx="6948000" cy="2843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Extra EU labelling scales are converted to EU labelling grades.</a:t>
            </a:r>
            <a:endParaRPr kumimoji="0" lang="it-IT" sz="6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1C594C-26B4-9B77-A541-DDFC7694D110}"/>
              </a:ext>
            </a:extLst>
          </p:cNvPr>
          <p:cNvSpPr txBox="1"/>
          <p:nvPr/>
        </p:nvSpPr>
        <p:spPr>
          <a:xfrm>
            <a:off x="4874684" y="3230398"/>
            <a:ext cx="534977" cy="22218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13868B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2024A</a:t>
            </a:r>
          </a:p>
        </p:txBody>
      </p:sp>
      <p:sp>
        <p:nvSpPr>
          <p:cNvPr id="34" name="CasellaDiTesto 69">
            <a:extLst>
              <a:ext uri="{FF2B5EF4-FFF2-40B4-BE49-F238E27FC236}">
                <a16:creationId xmlns:a16="http://schemas.microsoft.com/office/drawing/2014/main" id="{86FB0041-4703-0C0C-6F47-07606E8843BD}"/>
              </a:ext>
            </a:extLst>
          </p:cNvPr>
          <p:cNvSpPr txBox="1"/>
          <p:nvPr/>
        </p:nvSpPr>
        <p:spPr>
          <a:xfrm>
            <a:off x="4161409" y="3953542"/>
            <a:ext cx="220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4EA4A7"/>
                </a:solidFill>
                <a:effectLst/>
                <a:uLnTx/>
                <a:uFillTx/>
                <a:latin typeface="Gotham Black" panose="02000604040000020004" pitchFamily="2" charset="0"/>
                <a:ea typeface="+mn-ea"/>
                <a:cs typeface="+mn-cs"/>
              </a:rPr>
              <a:t>35%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1846CAD-358E-6CD0-C150-B4D8BD11D512}"/>
              </a:ext>
            </a:extLst>
          </p:cNvPr>
          <p:cNvSpPr>
            <a:spLocks noChangeAspect="1"/>
          </p:cNvSpPr>
          <p:nvPr/>
        </p:nvSpPr>
        <p:spPr>
          <a:xfrm>
            <a:off x="6252701" y="3548158"/>
            <a:ext cx="1513646" cy="1513646"/>
          </a:xfrm>
          <a:prstGeom prst="ellipse">
            <a:avLst/>
          </a:prstGeom>
          <a:solidFill>
            <a:srgbClr val="318B8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27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09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CasellaDiTesto 69">
            <a:extLst>
              <a:ext uri="{FF2B5EF4-FFF2-40B4-BE49-F238E27FC236}">
                <a16:creationId xmlns:a16="http://schemas.microsoft.com/office/drawing/2014/main" id="{59B74075-91D3-2FF0-5D39-949F97D58FA7}"/>
              </a:ext>
            </a:extLst>
          </p:cNvPr>
          <p:cNvSpPr txBox="1"/>
          <p:nvPr/>
        </p:nvSpPr>
        <p:spPr>
          <a:xfrm>
            <a:off x="5987302" y="3999045"/>
            <a:ext cx="220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138689"/>
                </a:solidFill>
                <a:effectLst/>
                <a:uLnTx/>
                <a:uFillTx/>
                <a:latin typeface="Gotham Black" panose="02000604040000020004" pitchFamily="2" charset="0"/>
                <a:ea typeface="+mn-ea"/>
                <a:cs typeface="+mn-cs"/>
              </a:rPr>
              <a:t>&gt;50%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73ED581-912D-9AEE-F528-E418C1B972E2}"/>
              </a:ext>
            </a:extLst>
          </p:cNvPr>
          <p:cNvSpPr>
            <a:spLocks noChangeAspect="1"/>
          </p:cNvSpPr>
          <p:nvPr/>
        </p:nvSpPr>
        <p:spPr>
          <a:xfrm>
            <a:off x="4478078" y="3542397"/>
            <a:ext cx="1513646" cy="1513646"/>
          </a:xfrm>
          <a:prstGeom prst="ellipse">
            <a:avLst/>
          </a:prstGeom>
          <a:solidFill>
            <a:srgbClr val="318B8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27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09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699812C-2BE7-2D6F-2415-8BB4CCF70228}"/>
              </a:ext>
            </a:extLst>
          </p:cNvPr>
          <p:cNvCxnSpPr/>
          <p:nvPr/>
        </p:nvCxnSpPr>
        <p:spPr>
          <a:xfrm>
            <a:off x="370002" y="2797145"/>
            <a:ext cx="7569837" cy="0"/>
          </a:xfrm>
          <a:prstGeom prst="line">
            <a:avLst/>
          </a:prstGeom>
          <a:ln w="19050">
            <a:solidFill>
              <a:srgbClr val="318B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22">
            <a:extLst>
              <a:ext uri="{FF2B5EF4-FFF2-40B4-BE49-F238E27FC236}">
                <a16:creationId xmlns:a16="http://schemas.microsoft.com/office/drawing/2014/main" id="{E2FF4EA3-8FA0-F701-44B7-C9186F3CBA79}"/>
              </a:ext>
            </a:extLst>
          </p:cNvPr>
          <p:cNvSpPr txBox="1"/>
          <p:nvPr/>
        </p:nvSpPr>
        <p:spPr>
          <a:xfrm>
            <a:off x="340041" y="469293"/>
            <a:ext cx="11547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Eco-safety performance:</a:t>
            </a:r>
            <a:r>
              <a:rPr lang="it-IT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enabling</a:t>
            </a:r>
            <a:r>
              <a:rPr lang="it-IT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our</a:t>
            </a:r>
            <a:r>
              <a:rPr lang="it-IT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customers </a:t>
            </a:r>
            <a:r>
              <a:rPr lang="it-IT" sz="20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decarbonization</a:t>
            </a:r>
            <a:r>
              <a:rPr lang="it-IT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journey</a:t>
            </a:r>
            <a:endParaRPr lang="it-IT" sz="20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Rettangolo 19">
            <a:extLst>
              <a:ext uri="{FF2B5EF4-FFF2-40B4-BE49-F238E27FC236}">
                <a16:creationId xmlns:a16="http://schemas.microsoft.com/office/drawing/2014/main" id="{806C3DFF-719D-A224-627B-37C72DF7B76D}"/>
              </a:ext>
            </a:extLst>
          </p:cNvPr>
          <p:cNvSpPr/>
          <p:nvPr/>
        </p:nvSpPr>
        <p:spPr>
          <a:xfrm>
            <a:off x="420834" y="346343"/>
            <a:ext cx="1055284" cy="170936"/>
          </a:xfrm>
          <a:prstGeom prst="rect">
            <a:avLst/>
          </a:prstGeom>
          <a:solidFill>
            <a:srgbClr val="13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31325-C4E3-B43F-1596-D460A89521FF}"/>
              </a:ext>
            </a:extLst>
          </p:cNvPr>
          <p:cNvSpPr txBox="1">
            <a:spLocks/>
          </p:cNvSpPr>
          <p:nvPr/>
        </p:nvSpPr>
        <p:spPr>
          <a:xfrm>
            <a:off x="340041" y="844326"/>
            <a:ext cx="11552238" cy="3995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Expanding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offer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of low Rolling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tyres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never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compromising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0133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193415D-29B1-9D12-0FAD-C35D1F81B95D}"/>
              </a:ext>
            </a:extLst>
          </p:cNvPr>
          <p:cNvSpPr/>
          <p:nvPr/>
        </p:nvSpPr>
        <p:spPr>
          <a:xfrm>
            <a:off x="7392085" y="2201103"/>
            <a:ext cx="4459311" cy="3256722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8C8C4C-19A5-39AB-FFF1-AD8D72C4E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Wear</a:t>
            </a:r>
            <a:r>
              <a:rPr lang="it-IT"/>
              <a:t> Rate: </a:t>
            </a:r>
            <a:r>
              <a:rPr lang="it-IT" err="1"/>
              <a:t>our</a:t>
            </a:r>
            <a:r>
              <a:rPr lang="it-IT"/>
              <a:t> </a:t>
            </a:r>
            <a:r>
              <a:rPr lang="it-IT" err="1"/>
              <a:t>reduction</a:t>
            </a:r>
            <a:r>
              <a:rPr lang="it-IT"/>
              <a:t> roadmap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F177B-062F-1642-9ADD-E85920C17C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7500" y="559435"/>
            <a:ext cx="11552238" cy="472065"/>
          </a:xfrm>
        </p:spPr>
        <p:txBody>
          <a:bodyPr/>
          <a:lstStyle/>
          <a:p>
            <a:r>
              <a:rPr lang="en-GB"/>
              <a:t>Paving the way to anticipate EURO 7 compliance, addressing the higher weight of Electric Vehicles</a:t>
            </a:r>
            <a:br>
              <a:rPr lang="en-GB"/>
            </a:br>
            <a:r>
              <a:rPr lang="en-GB"/>
              <a:t>while improving mileage and consumers’ satisfaction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B0B73-DCCB-6E36-D8E9-A0B6BB656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1. Targets and methodology subject to change once official UNECE test method for abrasion in real driving condition is approved; expected 2027 for Car and 2029 for light truck</a:t>
            </a:r>
          </a:p>
        </p:txBody>
      </p:sp>
      <p:pic>
        <p:nvPicPr>
          <p:cNvPr id="5" name="Picture 4" descr="A black tire with black rims&#10;&#10;Description automatically generated">
            <a:extLst>
              <a:ext uri="{FF2B5EF4-FFF2-40B4-BE49-F238E27FC236}">
                <a16:creationId xmlns:a16="http://schemas.microsoft.com/office/drawing/2014/main" id="{656B6906-9002-F3E3-7ABF-71D09EC27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450"/>
          <a:stretch/>
        </p:blipFill>
        <p:spPr>
          <a:xfrm rot="5400000">
            <a:off x="-2278564" y="2497764"/>
            <a:ext cx="6858000" cy="23008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92381F-C811-03E7-60F0-6B50505FFFDF}"/>
              </a:ext>
            </a:extLst>
          </p:cNvPr>
          <p:cNvSpPr/>
          <p:nvPr/>
        </p:nvSpPr>
        <p:spPr>
          <a:xfrm>
            <a:off x="2070326" y="2608307"/>
            <a:ext cx="2098330" cy="840509"/>
          </a:xfrm>
          <a:prstGeom prst="rect">
            <a:avLst/>
          </a:prstGeom>
          <a:noFill/>
          <a:ln w="6350" cap="sq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CCE81-F2AD-F2A8-F0A2-27524225515B}"/>
              </a:ext>
            </a:extLst>
          </p:cNvPr>
          <p:cNvSpPr txBox="1"/>
          <p:nvPr/>
        </p:nvSpPr>
        <p:spPr>
          <a:xfrm>
            <a:off x="2203015" y="2302663"/>
            <a:ext cx="947375" cy="24622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 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C6C4F3-C4F1-77B4-5A6D-BAD21B885BD4}"/>
              </a:ext>
            </a:extLst>
          </p:cNvPr>
          <p:cNvSpPr txBox="1"/>
          <p:nvPr/>
        </p:nvSpPr>
        <p:spPr>
          <a:xfrm>
            <a:off x="4490664" y="2302663"/>
            <a:ext cx="455253" cy="24622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it-IT" sz="1600" b="1" dirty="0">
                <a:solidFill>
                  <a:srgbClr val="000000"/>
                </a:solidFill>
                <a:latin typeface="Arial" panose="020B0604020202020204"/>
              </a:rPr>
              <a:t>2024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B7DF41-7F94-A560-1A4F-9B545DC5E777}"/>
              </a:ext>
            </a:extLst>
          </p:cNvPr>
          <p:cNvSpPr/>
          <p:nvPr/>
        </p:nvSpPr>
        <p:spPr>
          <a:xfrm>
            <a:off x="4268289" y="2608290"/>
            <a:ext cx="900000" cy="835891"/>
          </a:xfrm>
          <a:prstGeom prst="rect">
            <a:avLst/>
          </a:prstGeom>
          <a:solidFill>
            <a:schemeClr val="accent3"/>
          </a:solidFill>
          <a:ln w="635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-25%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CD8F06-B903-2742-A452-398598FBC468}"/>
              </a:ext>
            </a:extLst>
          </p:cNvPr>
          <p:cNvSpPr txBox="1"/>
          <p:nvPr/>
        </p:nvSpPr>
        <p:spPr>
          <a:xfrm>
            <a:off x="5483461" y="2302663"/>
            <a:ext cx="455253" cy="24622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73F3DF-D92A-2562-B232-34C1C863CFB9}"/>
              </a:ext>
            </a:extLst>
          </p:cNvPr>
          <p:cNvSpPr/>
          <p:nvPr/>
        </p:nvSpPr>
        <p:spPr>
          <a:xfrm>
            <a:off x="5261087" y="2614736"/>
            <a:ext cx="900000" cy="822998"/>
          </a:xfrm>
          <a:prstGeom prst="rect">
            <a:avLst/>
          </a:prstGeom>
          <a:noFill/>
          <a:ln w="12700" cap="sq">
            <a:solidFill>
              <a:srgbClr val="31969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-23%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76AE86-4E15-4216-F633-41899DCDAEC6}"/>
              </a:ext>
            </a:extLst>
          </p:cNvPr>
          <p:cNvSpPr txBox="1"/>
          <p:nvPr/>
        </p:nvSpPr>
        <p:spPr>
          <a:xfrm>
            <a:off x="2203015" y="4579555"/>
            <a:ext cx="1938031" cy="215444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Additional Pirelli focus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0501E5-8B50-3262-CFC1-980423731A41}"/>
              </a:ext>
            </a:extLst>
          </p:cNvPr>
          <p:cNvSpPr txBox="1"/>
          <p:nvPr/>
        </p:nvSpPr>
        <p:spPr>
          <a:xfrm>
            <a:off x="2523237" y="5040342"/>
            <a:ext cx="1980899" cy="215444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Particulate size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41AC8-CA1A-F6A7-0168-18BE501223E0}"/>
              </a:ext>
            </a:extLst>
          </p:cNvPr>
          <p:cNvSpPr/>
          <p:nvPr/>
        </p:nvSpPr>
        <p:spPr>
          <a:xfrm>
            <a:off x="7387115" y="2490344"/>
            <a:ext cx="4459312" cy="360000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EURO 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ACD010B-AF9C-C644-7105-15FE572C435E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7797276" y="2400345"/>
            <a:ext cx="540000" cy="540000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239699"/>
            </a:solidFill>
            <a:bevel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Theinhardt Pan Light" panose="020B0404020101020102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31EE9CC-F691-37E1-486F-1CCA369C264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11092" y="2513883"/>
            <a:ext cx="312368" cy="312922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263023B6-89FC-9825-346C-F0B35A17162B}"/>
              </a:ext>
            </a:extLst>
          </p:cNvPr>
          <p:cNvGrpSpPr/>
          <p:nvPr/>
        </p:nvGrpSpPr>
        <p:grpSpPr>
          <a:xfrm>
            <a:off x="7630309" y="4348160"/>
            <a:ext cx="871304" cy="737635"/>
            <a:chOff x="7630309" y="4348160"/>
            <a:chExt cx="871304" cy="73763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8ECC0A5-FE95-0BF7-2B6D-EFB690BB8A65}"/>
                </a:ext>
              </a:extLst>
            </p:cNvPr>
            <p:cNvSpPr txBox="1"/>
            <p:nvPr/>
          </p:nvSpPr>
          <p:spPr>
            <a:xfrm>
              <a:off x="7630309" y="4901129"/>
              <a:ext cx="871304" cy="184666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TIMING</a:t>
              </a:r>
              <a:endPara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FB85A7D-7BE9-1CA7-5A7C-4DB72CBE811E}"/>
                </a:ext>
              </a:extLst>
            </p:cNvPr>
            <p:cNvSpPr/>
            <p:nvPr/>
          </p:nvSpPr>
          <p:spPr>
            <a:xfrm>
              <a:off x="7795961" y="4348160"/>
              <a:ext cx="540000" cy="540000"/>
            </a:xfrm>
            <a:prstGeom prst="rect">
              <a:avLst/>
            </a:prstGeom>
            <a:noFill/>
            <a:ln w="12700" cap="sq">
              <a:solidFill>
                <a:schemeClr val="bg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4AED020-4421-E497-354A-5A197C95E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02532" y="4454731"/>
              <a:ext cx="326859" cy="32685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EC55DA7-65AB-726B-05D9-CFCB82306BC8}"/>
              </a:ext>
            </a:extLst>
          </p:cNvPr>
          <p:cNvSpPr txBox="1"/>
          <p:nvPr/>
        </p:nvSpPr>
        <p:spPr>
          <a:xfrm>
            <a:off x="8542220" y="4486145"/>
            <a:ext cx="3080322" cy="461664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Tyre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abrasion limits will be mandatory from 2028-2030 depending on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tyres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classes.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ACAFCD-2E49-EB01-DABF-BF51BDC77188}"/>
              </a:ext>
            </a:extLst>
          </p:cNvPr>
          <p:cNvSpPr txBox="1"/>
          <p:nvPr/>
        </p:nvSpPr>
        <p:spPr>
          <a:xfrm>
            <a:off x="8594738" y="3378360"/>
            <a:ext cx="3167472" cy="646328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Euro 7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establishes updated rules for the exhaust gas emissions of road vehicles,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tyre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abrasion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brakes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D2917D7-D320-8C48-7D12-354D87C8A7EC}"/>
              </a:ext>
            </a:extLst>
          </p:cNvPr>
          <p:cNvGrpSpPr/>
          <p:nvPr/>
        </p:nvGrpSpPr>
        <p:grpSpPr>
          <a:xfrm>
            <a:off x="7692837" y="3330560"/>
            <a:ext cx="746247" cy="741928"/>
            <a:chOff x="7692837" y="3330560"/>
            <a:chExt cx="746247" cy="74192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2E5045-533E-796B-2890-A1D8FB6C6437}"/>
                </a:ext>
              </a:extLst>
            </p:cNvPr>
            <p:cNvSpPr txBox="1"/>
            <p:nvPr/>
          </p:nvSpPr>
          <p:spPr>
            <a:xfrm>
              <a:off x="7692837" y="3887822"/>
              <a:ext cx="746247" cy="184666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WHAT IS</a:t>
              </a:r>
              <a:endPara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09C0B02-E71A-8DF0-A35E-3A03A16F7010}"/>
                </a:ext>
              </a:extLst>
            </p:cNvPr>
            <p:cNvSpPr/>
            <p:nvPr/>
          </p:nvSpPr>
          <p:spPr>
            <a:xfrm>
              <a:off x="7795960" y="3330560"/>
              <a:ext cx="540000" cy="540000"/>
            </a:xfrm>
            <a:prstGeom prst="rect">
              <a:avLst/>
            </a:prstGeom>
            <a:noFill/>
            <a:ln w="12700" cap="sq">
              <a:solidFill>
                <a:schemeClr val="bg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CE0361A-DC64-8A39-90F2-16220F7406E2}"/>
              </a:ext>
            </a:extLst>
          </p:cNvPr>
          <p:cNvSpPr txBox="1"/>
          <p:nvPr/>
        </p:nvSpPr>
        <p:spPr>
          <a:xfrm>
            <a:off x="7957499" y="3445205"/>
            <a:ext cx="216922" cy="3107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005531-1782-58D9-D4D9-C23672CCE083}"/>
              </a:ext>
            </a:extLst>
          </p:cNvPr>
          <p:cNvSpPr/>
          <p:nvPr/>
        </p:nvSpPr>
        <p:spPr>
          <a:xfrm>
            <a:off x="6236785" y="2608290"/>
            <a:ext cx="900000" cy="835891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-30%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616B3B-EBC6-A092-1F52-0AC3D731AAAB}"/>
              </a:ext>
            </a:extLst>
          </p:cNvPr>
          <p:cNvSpPr txBox="1"/>
          <p:nvPr/>
        </p:nvSpPr>
        <p:spPr>
          <a:xfrm>
            <a:off x="6421488" y="2302663"/>
            <a:ext cx="530594" cy="24622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2030</a:t>
            </a:r>
            <a:r>
              <a:rPr kumimoji="0" lang="it-IT" sz="1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6C08FA-32EF-EBC7-7003-222DFDF59D60}"/>
              </a:ext>
            </a:extLst>
          </p:cNvPr>
          <p:cNvSpPr txBox="1"/>
          <p:nvPr/>
        </p:nvSpPr>
        <p:spPr>
          <a:xfrm>
            <a:off x="2082240" y="3536941"/>
            <a:ext cx="2086416" cy="46166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Wear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Rate </a:t>
            </a:r>
            <a:r>
              <a:rPr kumimoji="0" lang="it-IT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improvement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vs </a:t>
            </a:r>
            <a:r>
              <a:rPr kumimoji="0" lang="it-IT" sz="1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previous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reference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product line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(%) for line </a:t>
            </a:r>
            <a:r>
              <a:rPr kumimoji="0" lang="it-IT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introduced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the </a:t>
            </a:r>
            <a:r>
              <a:rPr kumimoji="0" lang="it-IT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years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35E213-F3BE-6E18-9437-F58447B80CA4}"/>
              </a:ext>
            </a:extLst>
          </p:cNvPr>
          <p:cNvSpPr txBox="1"/>
          <p:nvPr/>
        </p:nvSpPr>
        <p:spPr>
          <a:xfrm>
            <a:off x="4289307" y="3800855"/>
            <a:ext cx="857964" cy="181556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2023-2024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EE17D5-5506-5554-F9B1-647FDAC01AEC}"/>
              </a:ext>
            </a:extLst>
          </p:cNvPr>
          <p:cNvSpPr txBox="1"/>
          <p:nvPr/>
        </p:nvSpPr>
        <p:spPr>
          <a:xfrm>
            <a:off x="5282105" y="3810380"/>
            <a:ext cx="857964" cy="164018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2023-2025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060ACB1-D3A2-548B-A5B9-3C3D819B6A75}"/>
              </a:ext>
            </a:extLst>
          </p:cNvPr>
          <p:cNvSpPr txBox="1"/>
          <p:nvPr/>
        </p:nvSpPr>
        <p:spPr>
          <a:xfrm>
            <a:off x="6257803" y="3810380"/>
            <a:ext cx="857964" cy="176912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2025-2030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8C1DAE5-8186-9BDC-BE8E-1E634A018E0D}"/>
              </a:ext>
            </a:extLst>
          </p:cNvPr>
          <p:cNvSpPr txBox="1"/>
          <p:nvPr/>
        </p:nvSpPr>
        <p:spPr>
          <a:xfrm>
            <a:off x="2203015" y="2766371"/>
            <a:ext cx="1307651" cy="568906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Wear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reduction</a:t>
            </a: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6" name="Picture 45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1DED59C3-6419-F759-F483-6855C50536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15" y="5040064"/>
            <a:ext cx="216000" cy="216000"/>
          </a:xfrm>
          <a:prstGeom prst="rect">
            <a:avLst/>
          </a:prstGeom>
        </p:spPr>
      </p:pic>
      <p:pic>
        <p:nvPicPr>
          <p:cNvPr id="47" name="Picture 46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5A21EA94-8768-AB07-0359-59AA5ED5AD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81" y="5040064"/>
            <a:ext cx="216000" cy="2160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671D866-9CC5-181B-C66E-BB66E38FFD58}"/>
              </a:ext>
            </a:extLst>
          </p:cNvPr>
          <p:cNvSpPr txBox="1"/>
          <p:nvPr/>
        </p:nvSpPr>
        <p:spPr>
          <a:xfrm>
            <a:off x="4975347" y="5040342"/>
            <a:ext cx="1980899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Material composition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788683B-2A35-2365-C0B4-42E09A0976DE}"/>
              </a:ext>
            </a:extLst>
          </p:cNvPr>
          <p:cNvSpPr/>
          <p:nvPr/>
        </p:nvSpPr>
        <p:spPr>
          <a:xfrm>
            <a:off x="2064776" y="1749146"/>
            <a:ext cx="5322339" cy="360000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C57F40C-D701-3A17-9BEE-41204F6567FB}"/>
              </a:ext>
            </a:extLst>
          </p:cNvPr>
          <p:cNvSpPr txBox="1"/>
          <p:nvPr/>
        </p:nvSpPr>
        <p:spPr>
          <a:xfrm>
            <a:off x="7288696" y="1754667"/>
            <a:ext cx="4581042" cy="360000"/>
          </a:xfrm>
          <a:prstGeom prst="rect">
            <a:avLst/>
          </a:prstGeom>
          <a:solidFill>
            <a:schemeClr val="accent3"/>
          </a:solidFill>
          <a:ln w="6350">
            <a:noFill/>
            <a:miter lim="800000"/>
          </a:ln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9EB79BA8-0678-D310-80AF-EFF6F70024A3}"/>
              </a:ext>
            </a:extLst>
          </p:cNvPr>
          <p:cNvSpPr/>
          <p:nvPr/>
        </p:nvSpPr>
        <p:spPr>
          <a:xfrm>
            <a:off x="7041021" y="1714856"/>
            <a:ext cx="544351" cy="406401"/>
          </a:xfrm>
          <a:prstGeom prst="chevron">
            <a:avLst/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2FA321-237E-DF5E-0892-EA4BBA5464CD}"/>
              </a:ext>
            </a:extLst>
          </p:cNvPr>
          <p:cNvSpPr txBox="1"/>
          <p:nvPr/>
        </p:nvSpPr>
        <p:spPr>
          <a:xfrm>
            <a:off x="2203015" y="1811951"/>
            <a:ext cx="1256145" cy="23552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Targets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4C84937-0ED9-ECD0-222A-51ECFA2784D9}"/>
              </a:ext>
            </a:extLst>
          </p:cNvPr>
          <p:cNvSpPr txBox="1"/>
          <p:nvPr/>
        </p:nvSpPr>
        <p:spPr>
          <a:xfrm>
            <a:off x="7634790" y="1804148"/>
            <a:ext cx="4112877" cy="240822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Full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readiness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upcoming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regulations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5092CF-23F0-2785-EDFF-821764A54DC9}"/>
              </a:ext>
            </a:extLst>
          </p:cNvPr>
          <p:cNvCxnSpPr>
            <a:cxnSpLocks/>
          </p:cNvCxnSpPr>
          <p:nvPr/>
        </p:nvCxnSpPr>
        <p:spPr>
          <a:xfrm>
            <a:off x="4268289" y="3613162"/>
            <a:ext cx="297552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009DA59-2E19-9B08-A415-94639AD5364F}"/>
              </a:ext>
            </a:extLst>
          </p:cNvPr>
          <p:cNvSpPr/>
          <p:nvPr/>
        </p:nvSpPr>
        <p:spPr>
          <a:xfrm>
            <a:off x="4664343" y="3555862"/>
            <a:ext cx="107892" cy="10789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590380-F140-9D3A-6243-A894DCF980BB}"/>
              </a:ext>
            </a:extLst>
          </p:cNvPr>
          <p:cNvSpPr/>
          <p:nvPr/>
        </p:nvSpPr>
        <p:spPr>
          <a:xfrm>
            <a:off x="5657141" y="3558611"/>
            <a:ext cx="107892" cy="107892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D61A402-0DA2-70A3-F65D-9A715D118A7E}"/>
              </a:ext>
            </a:extLst>
          </p:cNvPr>
          <p:cNvSpPr/>
          <p:nvPr/>
        </p:nvSpPr>
        <p:spPr>
          <a:xfrm>
            <a:off x="6632839" y="3558611"/>
            <a:ext cx="107892" cy="10789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E584282-6577-01A3-2DA0-D32EFCDA1FEA}"/>
              </a:ext>
            </a:extLst>
          </p:cNvPr>
          <p:cNvCxnSpPr>
            <a:cxnSpLocks/>
          </p:cNvCxnSpPr>
          <p:nvPr/>
        </p:nvCxnSpPr>
        <p:spPr>
          <a:xfrm>
            <a:off x="2064776" y="4871082"/>
            <a:ext cx="517903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9FA73CC-DD0B-820E-E500-CEB451B03127}"/>
              </a:ext>
            </a:extLst>
          </p:cNvPr>
          <p:cNvGrpSpPr/>
          <p:nvPr/>
        </p:nvGrpSpPr>
        <p:grpSpPr>
          <a:xfrm>
            <a:off x="10737116" y="184468"/>
            <a:ext cx="1132622" cy="360000"/>
            <a:chOff x="9967525" y="146932"/>
            <a:chExt cx="1132622" cy="360000"/>
          </a:xfrm>
        </p:grpSpPr>
        <p:pic>
          <p:nvPicPr>
            <p:cNvPr id="63" name="Picture 62" descr="Sustainable Development Goals | TDK Electronics - TDK Europe">
              <a:extLst>
                <a:ext uri="{FF2B5EF4-FFF2-40B4-BE49-F238E27FC236}">
                  <a16:creationId xmlns:a16="http://schemas.microsoft.com/office/drawing/2014/main" id="{FCE67BAB-9823-E520-0743-2D7A4977C30E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07" t="27410" r="-125" b="38822"/>
            <a:stretch/>
          </p:blipFill>
          <p:spPr bwMode="auto">
            <a:xfrm>
              <a:off x="9967525" y="146932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4" name="Picture 63" descr="Sustainable Development Goals | TDK Electronics - TDK Europe">
              <a:extLst>
                <a:ext uri="{FF2B5EF4-FFF2-40B4-BE49-F238E27FC236}">
                  <a16:creationId xmlns:a16="http://schemas.microsoft.com/office/drawing/2014/main" id="{4624CE1E-BAAB-8C1C-B36B-E757182ED547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4" t="65679" r="78808" b="245"/>
            <a:stretch/>
          </p:blipFill>
          <p:spPr bwMode="auto">
            <a:xfrm>
              <a:off x="10353836" y="146932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5" name="Picture 64" descr="Sustainable Development Goals | TDK Electronics - TDK Europe">
              <a:extLst>
                <a:ext uri="{FF2B5EF4-FFF2-40B4-BE49-F238E27FC236}">
                  <a16:creationId xmlns:a16="http://schemas.microsoft.com/office/drawing/2014/main" id="{E6DCC1F9-C86B-162E-A88C-610134C360F6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5" t="65679" r="67571" b="245"/>
            <a:stretch/>
          </p:blipFill>
          <p:spPr bwMode="auto">
            <a:xfrm>
              <a:off x="10740147" y="146932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0E0BF997-D321-F657-B95B-34B1CA8B4F22}"/>
              </a:ext>
            </a:extLst>
          </p:cNvPr>
          <p:cNvSpPr txBox="1">
            <a:spLocks/>
          </p:cNvSpPr>
          <p:nvPr/>
        </p:nvSpPr>
        <p:spPr>
          <a:xfrm>
            <a:off x="317557" y="82621"/>
            <a:ext cx="1312002" cy="84554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PRODUCT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B749152-01AE-C501-74EB-5CB3A104DACE}"/>
              </a:ext>
            </a:extLst>
          </p:cNvPr>
          <p:cNvCxnSpPr>
            <a:cxnSpLocks/>
          </p:cNvCxnSpPr>
          <p:nvPr/>
        </p:nvCxnSpPr>
        <p:spPr>
          <a:xfrm>
            <a:off x="-122412" y="124898"/>
            <a:ext cx="352432" cy="0"/>
          </a:xfrm>
          <a:prstGeom prst="straightConnector1">
            <a:avLst/>
          </a:prstGeom>
          <a:ln w="12700">
            <a:solidFill>
              <a:srgbClr val="31969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252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0BD88C-A89B-41CC-96A9-66A71E01D42B}"/>
              </a:ext>
            </a:extLst>
          </p:cNvPr>
          <p:cNvSpPr/>
          <p:nvPr/>
        </p:nvSpPr>
        <p:spPr>
          <a:xfrm>
            <a:off x="312483" y="2439000"/>
            <a:ext cx="11029285" cy="1980000"/>
          </a:xfrm>
          <a:prstGeom prst="rect">
            <a:avLst/>
          </a:prstGeom>
          <a:noFill/>
          <a:ln w="1905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3" name="think-cell data - do not delete" hidden="1">
            <a:extLst>
              <a:ext uri="{FF2B5EF4-FFF2-40B4-BE49-F238E27FC236}">
                <a16:creationId xmlns:a16="http://schemas.microsoft.com/office/drawing/2014/main" id="{E8081011-D204-34C6-2317-27126D3830A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2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081011-D204-34C6-2317-27126D3830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0ECFBC0F-78C8-A341-536F-4A7BABE28E3C}"/>
              </a:ext>
            </a:extLst>
          </p:cNvPr>
          <p:cNvGrpSpPr/>
          <p:nvPr/>
        </p:nvGrpSpPr>
        <p:grpSpPr>
          <a:xfrm>
            <a:off x="1265497" y="2880702"/>
            <a:ext cx="5632381" cy="1096597"/>
            <a:chOff x="1265497" y="2631946"/>
            <a:chExt cx="5632381" cy="1096597"/>
          </a:xfrm>
        </p:grpSpPr>
        <p:sp>
          <p:nvSpPr>
            <p:cNvPr id="22" name="Title 16">
              <a:extLst>
                <a:ext uri="{FF2B5EF4-FFF2-40B4-BE49-F238E27FC236}">
                  <a16:creationId xmlns:a16="http://schemas.microsoft.com/office/drawing/2014/main" id="{22671968-B4A9-A857-A0BC-D82BE18A1708}"/>
                </a:ext>
              </a:extLst>
            </p:cNvPr>
            <p:cNvSpPr txBox="1">
              <a:spLocks/>
            </p:cNvSpPr>
            <p:nvPr/>
          </p:nvSpPr>
          <p:spPr>
            <a:xfrm>
              <a:off x="1265497" y="2631946"/>
              <a:ext cx="5632381" cy="419653"/>
            </a:xfrm>
            <a:prstGeom prst="rect">
              <a:avLst/>
            </a:prstGeom>
          </p:spPr>
          <p:txBody>
            <a:bodyPr vert="horz"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>
                  <a:ln>
                    <a:noFill/>
                  </a:ln>
                  <a:solidFill>
                    <a:srgbClr val="239699"/>
                  </a:solidFill>
                  <a:effectLst/>
                  <a:uLnTx/>
                  <a:uFillTx/>
                  <a:latin typeface="Arial" panose="020B0604020202020204"/>
                  <a:ea typeface="+mj-ea"/>
                  <a:cs typeface="+mj-cs"/>
                </a:rPr>
                <a:t>Nature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4039D01-B443-F1B3-0DDB-D2EEECBF11BF}"/>
                </a:ext>
              </a:extLst>
            </p:cNvPr>
            <p:cNvGrpSpPr/>
            <p:nvPr/>
          </p:nvGrpSpPr>
          <p:grpSpPr>
            <a:xfrm>
              <a:off x="1265497" y="3228776"/>
              <a:ext cx="4456991" cy="499767"/>
              <a:chOff x="1265497" y="3228776"/>
              <a:chExt cx="4456991" cy="499767"/>
            </a:xfrm>
          </p:grpSpPr>
          <p:sp>
            <p:nvSpPr>
              <p:cNvPr id="21" name="Subtitle 2">
                <a:extLst>
                  <a:ext uri="{FF2B5EF4-FFF2-40B4-BE49-F238E27FC236}">
                    <a16:creationId xmlns:a16="http://schemas.microsoft.com/office/drawing/2014/main" id="{F20DB665-6673-66F4-A1FF-87BF15ABDC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95788" y="3228776"/>
                <a:ext cx="4126700" cy="499767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/>
                  </a:rPr>
                  <a:t>Redefining business interactions </a:t>
                </a:r>
                <a:b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/>
                  </a:rPr>
                </a:b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/>
                  </a:rPr>
                  <a:t>with Natural Capital</a:t>
                </a: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6E8AA89-55A4-2F5C-639D-A4FC0E206274}"/>
                  </a:ext>
                </a:extLst>
              </p:cNvPr>
              <p:cNvSpPr/>
              <p:nvPr/>
            </p:nvSpPr>
            <p:spPr>
              <a:xfrm>
                <a:off x="1265497" y="3270582"/>
                <a:ext cx="145268" cy="145268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Picture Placeholder 4" descr="A river surrounded by trees&#10;&#10;Description automatically generated">
            <a:extLst>
              <a:ext uri="{FF2B5EF4-FFF2-40B4-BE49-F238E27FC236}">
                <a16:creationId xmlns:a16="http://schemas.microsoft.com/office/drawing/2014/main" id="{B85DE4DB-D8B2-DF9C-67EE-7551689FE8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5" r="29095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DE99BE-299B-F56D-E16F-44F224E57985}"/>
              </a:ext>
            </a:extLst>
          </p:cNvPr>
          <p:cNvSpPr/>
          <p:nvPr/>
        </p:nvSpPr>
        <p:spPr>
          <a:xfrm>
            <a:off x="4244340" y="6324600"/>
            <a:ext cx="152400" cy="405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50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D465609B-250D-914A-9666-CF738D7086C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465609B-250D-914A-9666-CF738D7086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0FB7CD7-15FD-1AD2-69A1-0685F83D4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Our Global Biodiversity Strategy along value chain</a:t>
            </a:r>
            <a:endParaRPr lang="it-IT"/>
          </a:p>
        </p:txBody>
      </p:sp>
      <p:pic>
        <p:nvPicPr>
          <p:cNvPr id="91" name="Picture Placeholder 90" descr="A tiger sitting on a ledge&#10;&#10;Description automatically generated">
            <a:extLst>
              <a:ext uri="{FF2B5EF4-FFF2-40B4-BE49-F238E27FC236}">
                <a16:creationId xmlns:a16="http://schemas.microsoft.com/office/drawing/2014/main" id="{25AE2109-F5AB-88FB-99F6-732179B192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2" r="32208"/>
          <a:stretch/>
        </p:blipFill>
        <p:spPr>
          <a:xfrm>
            <a:off x="9711240" y="1039995"/>
            <a:ext cx="2160000" cy="5184000"/>
          </a:xfrm>
        </p:spPr>
      </p:pic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EFC4E2BF-383A-9114-867C-D68BDCC3E8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R</a:t>
            </a:r>
            <a:r>
              <a:rPr lang="en-US" sz="1600" b="0"/>
              <a:t>edefining business interactions with Nature 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873407D3-3EE9-CE17-23AC-BB54AC263C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700">
                <a:solidFill>
                  <a:schemeClr val="accent6"/>
                </a:solidFill>
              </a:rPr>
              <a:t>1, Locate, Evaluate, Assess and Prepare (LEAP)</a:t>
            </a:r>
            <a:r>
              <a:rPr lang="it-IT" sz="700">
                <a:solidFill>
                  <a:schemeClr val="accent6"/>
                </a:solidFill>
              </a:rPr>
              <a:t>; 2. </a:t>
            </a:r>
            <a:r>
              <a:rPr lang="en-US" sz="700" spc="-30">
                <a:solidFill>
                  <a:schemeClr val="accent6"/>
                </a:solidFill>
                <a:ea typeface="Open Sans Light"/>
                <a:cs typeface="Open Sans Light"/>
              </a:rPr>
              <a:t>Intergovernmental Science-Policy Platform on Biodiversity and Ecosystem Services (IPBES); </a:t>
            </a:r>
            <a:r>
              <a:rPr lang="en-US">
                <a:solidFill>
                  <a:schemeClr val="accent6"/>
                </a:solidFill>
              </a:rPr>
              <a:t>3.</a:t>
            </a:r>
            <a:r>
              <a:rPr lang="it-IT">
                <a:solidFill>
                  <a:schemeClr val="accent6"/>
                </a:solidFill>
              </a:rPr>
              <a:t> </a:t>
            </a:r>
            <a:r>
              <a:rPr lang="en-US" sz="700">
                <a:solidFill>
                  <a:schemeClr val="accent6"/>
                </a:solidFill>
              </a:rPr>
              <a:t>Taskforce for Nature-related Financial Disclosures (TNFD); </a:t>
            </a:r>
            <a:r>
              <a:rPr lang="en-US">
                <a:solidFill>
                  <a:schemeClr val="accent6"/>
                </a:solidFill>
              </a:rPr>
              <a:t>:4 The Science Based Targets Network (SBTN).</a:t>
            </a:r>
            <a:endParaRPr lang="it-IT">
              <a:solidFill>
                <a:schemeClr val="accent6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C5A1F1-8398-53E5-8854-A05E8B7AC3C5}"/>
              </a:ext>
            </a:extLst>
          </p:cNvPr>
          <p:cNvSpPr/>
          <p:nvPr/>
        </p:nvSpPr>
        <p:spPr>
          <a:xfrm>
            <a:off x="619409" y="4169718"/>
            <a:ext cx="2969820" cy="34543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2EC257-66A8-89D0-9747-C0621489D4A3}"/>
              </a:ext>
            </a:extLst>
          </p:cNvPr>
          <p:cNvSpPr/>
          <p:nvPr/>
        </p:nvSpPr>
        <p:spPr>
          <a:xfrm>
            <a:off x="4325691" y="1964895"/>
            <a:ext cx="5244618" cy="425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171">
            <a:extLst>
              <a:ext uri="{FF2B5EF4-FFF2-40B4-BE49-F238E27FC236}">
                <a16:creationId xmlns:a16="http://schemas.microsoft.com/office/drawing/2014/main" id="{6F11269F-5444-1452-AB4C-E10B800ADE13}"/>
              </a:ext>
            </a:extLst>
          </p:cNvPr>
          <p:cNvSpPr/>
          <p:nvPr/>
        </p:nvSpPr>
        <p:spPr>
          <a:xfrm>
            <a:off x="8648715" y="4548310"/>
            <a:ext cx="939094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Pollution</a:t>
            </a:r>
          </a:p>
        </p:txBody>
      </p:sp>
      <p:sp>
        <p:nvSpPr>
          <p:cNvPr id="10" name="Rectangle 174">
            <a:extLst>
              <a:ext uri="{FF2B5EF4-FFF2-40B4-BE49-F238E27FC236}">
                <a16:creationId xmlns:a16="http://schemas.microsoft.com/office/drawing/2014/main" id="{5D19A836-8F92-8A55-5591-B8504DD2B56F}"/>
              </a:ext>
            </a:extLst>
          </p:cNvPr>
          <p:cNvSpPr/>
          <p:nvPr/>
        </p:nvSpPr>
        <p:spPr>
          <a:xfrm>
            <a:off x="4582593" y="2977225"/>
            <a:ext cx="1415069" cy="369332"/>
          </a:xfrm>
          <a:prstGeom prst="rect">
            <a:avLst/>
          </a:prstGeom>
        </p:spPr>
        <p:txBody>
          <a:bodyPr wrap="square" lIns="72000" tIns="0" rIns="72000" bIns="0" anchor="ctr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Land / water / sea use change</a:t>
            </a:r>
          </a:p>
        </p:txBody>
      </p:sp>
      <p:sp>
        <p:nvSpPr>
          <p:cNvPr id="11" name="Rectangle 197">
            <a:extLst>
              <a:ext uri="{FF2B5EF4-FFF2-40B4-BE49-F238E27FC236}">
                <a16:creationId xmlns:a16="http://schemas.microsoft.com/office/drawing/2014/main" id="{A96ADEB4-C61A-22D3-69FD-A3D269890D37}"/>
              </a:ext>
            </a:extLst>
          </p:cNvPr>
          <p:cNvSpPr/>
          <p:nvPr/>
        </p:nvSpPr>
        <p:spPr>
          <a:xfrm>
            <a:off x="4730963" y="4456058"/>
            <a:ext cx="959357" cy="369332"/>
          </a:xfrm>
          <a:prstGeom prst="rect">
            <a:avLst/>
          </a:prstGeom>
        </p:spPr>
        <p:txBody>
          <a:bodyPr wrap="square" lIns="72000" tIns="0" rIns="72000" bIns="0" anchor="ctr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Climate change</a:t>
            </a:r>
          </a:p>
        </p:txBody>
      </p:sp>
      <p:sp>
        <p:nvSpPr>
          <p:cNvPr id="12" name="Rectangle 174">
            <a:extLst>
              <a:ext uri="{FF2B5EF4-FFF2-40B4-BE49-F238E27FC236}">
                <a16:creationId xmlns:a16="http://schemas.microsoft.com/office/drawing/2014/main" id="{247C5E09-08B2-9E99-2766-5D22BB784EC4}"/>
              </a:ext>
            </a:extLst>
          </p:cNvPr>
          <p:cNvSpPr/>
          <p:nvPr/>
        </p:nvSpPr>
        <p:spPr>
          <a:xfrm>
            <a:off x="8302266" y="2846917"/>
            <a:ext cx="1102288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R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esources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 exploitation</a:t>
            </a:r>
          </a:p>
        </p:txBody>
      </p:sp>
      <p:sp>
        <p:nvSpPr>
          <p:cNvPr id="13" name="Rectangle 174">
            <a:extLst>
              <a:ext uri="{FF2B5EF4-FFF2-40B4-BE49-F238E27FC236}">
                <a16:creationId xmlns:a16="http://schemas.microsoft.com/office/drawing/2014/main" id="{A1E615CB-C920-DA2E-3548-86EC548A7B09}"/>
              </a:ext>
            </a:extLst>
          </p:cNvPr>
          <p:cNvSpPr/>
          <p:nvPr/>
        </p:nvSpPr>
        <p:spPr>
          <a:xfrm>
            <a:off x="6347826" y="5830985"/>
            <a:ext cx="1384423" cy="184666"/>
          </a:xfrm>
          <a:prstGeom prst="rect">
            <a:avLst/>
          </a:prstGeom>
        </p:spPr>
        <p:txBody>
          <a:bodyPr wrap="square" lIns="72000" tIns="0" rIns="72000" bIns="0" anchor="ctr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Invasive </a:t>
            </a:r>
            <a:r>
              <a:rPr kumimoji="0" lang="it-IT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species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626F31-460E-6CAE-CD96-252C15E77F06}"/>
              </a:ext>
            </a:extLst>
          </p:cNvPr>
          <p:cNvGrpSpPr/>
          <p:nvPr/>
        </p:nvGrpSpPr>
        <p:grpSpPr>
          <a:xfrm rot="3099874">
            <a:off x="5308388" y="2599676"/>
            <a:ext cx="3336231" cy="3279980"/>
            <a:chOff x="-1790748" y="874179"/>
            <a:chExt cx="5585166" cy="5416218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7FE32D3-D715-6C62-51D1-883FB438F325}"/>
                </a:ext>
              </a:extLst>
            </p:cNvPr>
            <p:cNvSpPr/>
            <p:nvPr/>
          </p:nvSpPr>
          <p:spPr>
            <a:xfrm>
              <a:off x="1642501" y="912934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Arrow: Circular 77">
              <a:extLst>
                <a:ext uri="{FF2B5EF4-FFF2-40B4-BE49-F238E27FC236}">
                  <a16:creationId xmlns:a16="http://schemas.microsoft.com/office/drawing/2014/main" id="{C159EC3A-B1A1-5093-D2F2-E7B763D84B44}"/>
                </a:ext>
              </a:extLst>
            </p:cNvPr>
            <p:cNvSpPr/>
            <p:nvPr/>
          </p:nvSpPr>
          <p:spPr>
            <a:xfrm>
              <a:off x="-1512604" y="874179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21292825"/>
                <a:gd name="adj4" fmla="val 17887965"/>
                <a:gd name="adj5" fmla="val 6068"/>
              </a:avLst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0CF3663-A717-DA61-279E-6D900B98A6FD}"/>
                </a:ext>
              </a:extLst>
            </p:cNvPr>
            <p:cNvSpPr/>
            <p:nvPr/>
          </p:nvSpPr>
          <p:spPr>
            <a:xfrm>
              <a:off x="2452981" y="3407335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Arrow: Circular 79">
              <a:extLst>
                <a:ext uri="{FF2B5EF4-FFF2-40B4-BE49-F238E27FC236}">
                  <a16:creationId xmlns:a16="http://schemas.microsoft.com/office/drawing/2014/main" id="{42DDBD4A-D201-5BD6-2B96-E68D635155DC}"/>
                </a:ext>
              </a:extLst>
            </p:cNvPr>
            <p:cNvSpPr/>
            <p:nvPr/>
          </p:nvSpPr>
          <p:spPr>
            <a:xfrm>
              <a:off x="-1512604" y="874179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4014266"/>
                <a:gd name="adj4" fmla="val 598408"/>
                <a:gd name="adj5" fmla="val 6068"/>
              </a:avLst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11E4640-73F8-411F-5714-A5768D41225C}"/>
                </a:ext>
              </a:extLst>
            </p:cNvPr>
            <p:cNvSpPr/>
            <p:nvPr/>
          </p:nvSpPr>
          <p:spPr>
            <a:xfrm>
              <a:off x="331117" y="4948960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Arrow: Circular 81">
              <a:extLst>
                <a:ext uri="{FF2B5EF4-FFF2-40B4-BE49-F238E27FC236}">
                  <a16:creationId xmlns:a16="http://schemas.microsoft.com/office/drawing/2014/main" id="{549A5407-3B7C-CCB5-9C32-1D98ED350F05}"/>
                </a:ext>
              </a:extLst>
            </p:cNvPr>
            <p:cNvSpPr/>
            <p:nvPr/>
          </p:nvSpPr>
          <p:spPr>
            <a:xfrm>
              <a:off x="-1512604" y="874179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8210155"/>
                <a:gd name="adj4" fmla="val 4869248"/>
                <a:gd name="adj5" fmla="val 6068"/>
              </a:avLst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A01DD43-5274-DCF2-4D8E-63BA5CE55F65}"/>
                </a:ext>
              </a:extLst>
            </p:cNvPr>
            <p:cNvSpPr/>
            <p:nvPr/>
          </p:nvSpPr>
          <p:spPr>
            <a:xfrm>
              <a:off x="-1790748" y="3407335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Arrow: Circular 83">
              <a:extLst>
                <a:ext uri="{FF2B5EF4-FFF2-40B4-BE49-F238E27FC236}">
                  <a16:creationId xmlns:a16="http://schemas.microsoft.com/office/drawing/2014/main" id="{290C6613-67D9-A835-3362-FCEFC3B483D3}"/>
                </a:ext>
              </a:extLst>
            </p:cNvPr>
            <p:cNvSpPr/>
            <p:nvPr/>
          </p:nvSpPr>
          <p:spPr>
            <a:xfrm>
              <a:off x="-1512604" y="874179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12297380"/>
                <a:gd name="adj4" fmla="val 8793478"/>
                <a:gd name="adj5" fmla="val 6068"/>
              </a:avLst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5040B5E-0381-08ED-3990-A44C38905985}"/>
                </a:ext>
              </a:extLst>
            </p:cNvPr>
            <p:cNvSpPr/>
            <p:nvPr/>
          </p:nvSpPr>
          <p:spPr>
            <a:xfrm>
              <a:off x="-980268" y="912934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Arrow: Circular 85">
              <a:extLst>
                <a:ext uri="{FF2B5EF4-FFF2-40B4-BE49-F238E27FC236}">
                  <a16:creationId xmlns:a16="http://schemas.microsoft.com/office/drawing/2014/main" id="{AFE0EAA7-DA6D-ACD6-B5FC-A2273AC91360}"/>
                </a:ext>
              </a:extLst>
            </p:cNvPr>
            <p:cNvSpPr/>
            <p:nvPr/>
          </p:nvSpPr>
          <p:spPr>
            <a:xfrm>
              <a:off x="-1512604" y="874179"/>
              <a:ext cx="5028878" cy="5028878"/>
            </a:xfrm>
            <a:prstGeom prst="circularArrow">
              <a:avLst>
                <a:gd name="adj1" fmla="val 5202"/>
                <a:gd name="adj2" fmla="val 406244"/>
                <a:gd name="adj3" fmla="val 16865256"/>
                <a:gd name="adj4" fmla="val 12943762"/>
                <a:gd name="adj5" fmla="val 6068"/>
              </a:avLst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792EFA-9FCF-99D3-B8A6-15FB38BD8AC7}"/>
              </a:ext>
            </a:extLst>
          </p:cNvPr>
          <p:cNvGrpSpPr/>
          <p:nvPr/>
        </p:nvGrpSpPr>
        <p:grpSpPr>
          <a:xfrm>
            <a:off x="6026877" y="3146497"/>
            <a:ext cx="2031098" cy="2050392"/>
            <a:chOff x="8402228" y="3097559"/>
            <a:chExt cx="2140098" cy="2124000"/>
          </a:xfrm>
        </p:grpSpPr>
        <p:pic>
          <p:nvPicPr>
            <p:cNvPr id="75" name="Picture 74" descr="A black tire with a yellow center&#10;&#10;Description automatically generated">
              <a:extLst>
                <a:ext uri="{FF2B5EF4-FFF2-40B4-BE49-F238E27FC236}">
                  <a16:creationId xmlns:a16="http://schemas.microsoft.com/office/drawing/2014/main" id="{2490607D-059E-4831-C030-704DB3223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33" t="12086"/>
            <a:stretch/>
          </p:blipFill>
          <p:spPr>
            <a:xfrm>
              <a:off x="8402228" y="3097559"/>
              <a:ext cx="2140098" cy="2124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67C8527-B84B-CF51-AF66-DB8E36DC822C}"/>
                </a:ext>
              </a:extLst>
            </p:cNvPr>
            <p:cNvSpPr txBox="1"/>
            <p:nvPr/>
          </p:nvSpPr>
          <p:spPr>
            <a:xfrm>
              <a:off x="9048953" y="3301726"/>
              <a:ext cx="857761" cy="227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0" tIns="0" rIns="0" bIns="0" numCol="1" rtlCol="0" anchor="t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it-IT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58025B-6FF4-D223-C1AE-90B20983B2CD}"/>
              </a:ext>
            </a:extLst>
          </p:cNvPr>
          <p:cNvGrpSpPr/>
          <p:nvPr/>
        </p:nvGrpSpPr>
        <p:grpSpPr>
          <a:xfrm>
            <a:off x="7524342" y="2788316"/>
            <a:ext cx="478330" cy="486534"/>
            <a:chOff x="10170855" y="2824351"/>
            <a:chExt cx="504000" cy="5040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6193FDA-8BC0-689C-4E1F-CF5ABA615B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70855" y="2824351"/>
              <a:ext cx="504000" cy="50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 cap="sq">
              <a:solidFill>
                <a:schemeClr val="bg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" name="Freeform 128">
              <a:extLst>
                <a:ext uri="{FF2B5EF4-FFF2-40B4-BE49-F238E27FC236}">
                  <a16:creationId xmlns:a16="http://schemas.microsoft.com/office/drawing/2014/main" id="{2C1FB6E6-E5C4-8C8D-3EDA-FB7D12C498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14855" y="2932351"/>
              <a:ext cx="216000" cy="288000"/>
            </a:xfrm>
            <a:custGeom>
              <a:avLst/>
              <a:gdLst>
                <a:gd name="T0" fmla="*/ 117 w 153"/>
                <a:gd name="T1" fmla="*/ 65 h 235"/>
                <a:gd name="T2" fmla="*/ 92 w 153"/>
                <a:gd name="T3" fmla="*/ 21 h 235"/>
                <a:gd name="T4" fmla="*/ 77 w 153"/>
                <a:gd name="T5" fmla="*/ 0 h 235"/>
                <a:gd name="T6" fmla="*/ 61 w 153"/>
                <a:gd name="T7" fmla="*/ 21 h 235"/>
                <a:gd name="T8" fmla="*/ 36 w 153"/>
                <a:gd name="T9" fmla="*/ 65 h 235"/>
                <a:gd name="T10" fmla="*/ 0 w 153"/>
                <a:gd name="T11" fmla="*/ 158 h 235"/>
                <a:gd name="T12" fmla="*/ 77 w 153"/>
                <a:gd name="T13" fmla="*/ 235 h 235"/>
                <a:gd name="T14" fmla="*/ 153 w 153"/>
                <a:gd name="T15" fmla="*/ 158 h 235"/>
                <a:gd name="T16" fmla="*/ 117 w 153"/>
                <a:gd name="T17" fmla="*/ 65 h 235"/>
                <a:gd name="T18" fmla="*/ 77 w 153"/>
                <a:gd name="T19" fmla="*/ 226 h 235"/>
                <a:gd name="T20" fmla="*/ 9 w 153"/>
                <a:gd name="T21" fmla="*/ 158 h 235"/>
                <a:gd name="T22" fmla="*/ 77 w 153"/>
                <a:gd name="T23" fmla="*/ 14 h 235"/>
                <a:gd name="T24" fmla="*/ 144 w 153"/>
                <a:gd name="T25" fmla="*/ 158 h 235"/>
                <a:gd name="T26" fmla="*/ 77 w 153"/>
                <a:gd name="T27" fmla="*/ 22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3" h="235">
                  <a:moveTo>
                    <a:pt x="117" y="65"/>
                  </a:moveTo>
                  <a:cubicBezTo>
                    <a:pt x="107" y="46"/>
                    <a:pt x="97" y="29"/>
                    <a:pt x="92" y="21"/>
                  </a:cubicBezTo>
                  <a:cubicBezTo>
                    <a:pt x="80" y="0"/>
                    <a:pt x="80" y="0"/>
                    <a:pt x="77" y="0"/>
                  </a:cubicBezTo>
                  <a:cubicBezTo>
                    <a:pt x="74" y="0"/>
                    <a:pt x="73" y="0"/>
                    <a:pt x="61" y="21"/>
                  </a:cubicBezTo>
                  <a:cubicBezTo>
                    <a:pt x="56" y="29"/>
                    <a:pt x="46" y="46"/>
                    <a:pt x="36" y="65"/>
                  </a:cubicBezTo>
                  <a:cubicBezTo>
                    <a:pt x="12" y="109"/>
                    <a:pt x="0" y="141"/>
                    <a:pt x="0" y="158"/>
                  </a:cubicBezTo>
                  <a:cubicBezTo>
                    <a:pt x="0" y="201"/>
                    <a:pt x="34" y="235"/>
                    <a:pt x="77" y="235"/>
                  </a:cubicBezTo>
                  <a:cubicBezTo>
                    <a:pt x="119" y="235"/>
                    <a:pt x="153" y="201"/>
                    <a:pt x="153" y="158"/>
                  </a:cubicBezTo>
                  <a:cubicBezTo>
                    <a:pt x="153" y="141"/>
                    <a:pt x="141" y="109"/>
                    <a:pt x="117" y="65"/>
                  </a:cubicBezTo>
                  <a:close/>
                  <a:moveTo>
                    <a:pt x="77" y="226"/>
                  </a:moveTo>
                  <a:cubicBezTo>
                    <a:pt x="40" y="226"/>
                    <a:pt x="9" y="195"/>
                    <a:pt x="9" y="158"/>
                  </a:cubicBezTo>
                  <a:cubicBezTo>
                    <a:pt x="9" y="126"/>
                    <a:pt x="62" y="37"/>
                    <a:pt x="77" y="14"/>
                  </a:cubicBezTo>
                  <a:cubicBezTo>
                    <a:pt x="91" y="37"/>
                    <a:pt x="144" y="126"/>
                    <a:pt x="144" y="158"/>
                  </a:cubicBezTo>
                  <a:cubicBezTo>
                    <a:pt x="144" y="195"/>
                    <a:pt x="114" y="226"/>
                    <a:pt x="77" y="22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A08C3A-C596-5DF6-06DE-79EF35E9F9BC}"/>
              </a:ext>
            </a:extLst>
          </p:cNvPr>
          <p:cNvGrpSpPr/>
          <p:nvPr/>
        </p:nvGrpSpPr>
        <p:grpSpPr>
          <a:xfrm>
            <a:off x="5544540" y="4397457"/>
            <a:ext cx="478330" cy="486534"/>
            <a:chOff x="7807566" y="4159558"/>
            <a:chExt cx="504000" cy="50400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4E1D473-B1F2-52A8-4B60-9CE7C8634C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7566" y="4159558"/>
              <a:ext cx="504000" cy="50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 cap="sq">
              <a:solidFill>
                <a:schemeClr val="bg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72" name="Graphic 71" descr="Thermometer outline">
              <a:extLst>
                <a:ext uri="{FF2B5EF4-FFF2-40B4-BE49-F238E27FC236}">
                  <a16:creationId xmlns:a16="http://schemas.microsoft.com/office/drawing/2014/main" id="{3D17DBB0-B22A-66B0-4DBB-DAFA2A87E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72851" y="4213558"/>
              <a:ext cx="373431" cy="3960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FF3019-6E08-1168-0A3C-549D812E28B3}"/>
              </a:ext>
            </a:extLst>
          </p:cNvPr>
          <p:cNvGrpSpPr/>
          <p:nvPr/>
        </p:nvGrpSpPr>
        <p:grpSpPr>
          <a:xfrm>
            <a:off x="5942517" y="2956275"/>
            <a:ext cx="478330" cy="486534"/>
            <a:chOff x="8455768" y="2817512"/>
            <a:chExt cx="504000" cy="50400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D76A952-A7A5-5BB9-2CFA-BAEE9C12F1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55768" y="2817512"/>
              <a:ext cx="504000" cy="50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 cap="sq">
              <a:solidFill>
                <a:schemeClr val="bg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70" name="Graphic 69" descr="Open hand with plant outline">
              <a:extLst>
                <a:ext uri="{FF2B5EF4-FFF2-40B4-BE49-F238E27FC236}">
                  <a16:creationId xmlns:a16="http://schemas.microsoft.com/office/drawing/2014/main" id="{A0C6239F-78B3-DE49-DF7A-7A1159F33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16832" y="2871512"/>
              <a:ext cx="381873" cy="3960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68FF0C-B592-3615-EC39-C2C64E9F9B1B}"/>
              </a:ext>
            </a:extLst>
          </p:cNvPr>
          <p:cNvGrpSpPr/>
          <p:nvPr/>
        </p:nvGrpSpPr>
        <p:grpSpPr>
          <a:xfrm>
            <a:off x="8082369" y="4397457"/>
            <a:ext cx="478330" cy="486534"/>
            <a:chOff x="10415992" y="4574666"/>
            <a:chExt cx="504000" cy="50400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ABD4360-12A9-F552-B3BC-A91F7A83E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15992" y="4574666"/>
              <a:ext cx="504000" cy="50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 cap="sq">
              <a:solidFill>
                <a:schemeClr val="bg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68" name="Graphic 67" descr="Power Plant outline">
              <a:extLst>
                <a:ext uri="{FF2B5EF4-FFF2-40B4-BE49-F238E27FC236}">
                  <a16:creationId xmlns:a16="http://schemas.microsoft.com/office/drawing/2014/main" id="{526C9EDC-6306-A085-6F6E-96400C180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98912" y="4646666"/>
              <a:ext cx="338161" cy="3600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2A2434-BE16-BBE9-DFA2-A14C5DBB49BB}"/>
              </a:ext>
            </a:extLst>
          </p:cNvPr>
          <p:cNvGrpSpPr/>
          <p:nvPr/>
        </p:nvGrpSpPr>
        <p:grpSpPr>
          <a:xfrm>
            <a:off x="6800872" y="5250611"/>
            <a:ext cx="478330" cy="486534"/>
            <a:chOff x="7431746" y="5274178"/>
            <a:chExt cx="504000" cy="504000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F70B292-A36E-7C21-5438-8156513B6A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31746" y="5274178"/>
              <a:ext cx="504000" cy="50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 cap="sq">
              <a:solidFill>
                <a:schemeClr val="bg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66" name="Graphic 65" descr="Plant With Roots outline">
              <a:extLst>
                <a:ext uri="{FF2B5EF4-FFF2-40B4-BE49-F238E27FC236}">
                  <a16:creationId xmlns:a16="http://schemas.microsoft.com/office/drawing/2014/main" id="{0BC538CA-4CC1-EF76-DA6C-5A43767C3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491471" y="5328178"/>
              <a:ext cx="384551" cy="396000"/>
            </a:xfrm>
            <a:prstGeom prst="rect">
              <a:avLst/>
            </a:prstGeom>
          </p:spPr>
        </p:pic>
      </p:grp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897D2781-111F-BF61-2ED4-12C1E2AFE1E5}"/>
              </a:ext>
            </a:extLst>
          </p:cNvPr>
          <p:cNvSpPr/>
          <p:nvPr/>
        </p:nvSpPr>
        <p:spPr>
          <a:xfrm>
            <a:off x="6106332" y="3071603"/>
            <a:ext cx="1854550" cy="159875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C6139F-D6AC-5F66-8789-918C95BBAF1C}"/>
              </a:ext>
            </a:extLst>
          </p:cNvPr>
          <p:cNvSpPr txBox="1"/>
          <p:nvPr/>
        </p:nvSpPr>
        <p:spPr>
          <a:xfrm>
            <a:off x="4583187" y="2173903"/>
            <a:ext cx="4859025" cy="430887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BIODIVERSITY ACTION PLANS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deal with the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five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IPBES</a:t>
            </a:r>
            <a:r>
              <a:rPr kumimoji="0" lang="en-US" sz="1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2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Drivers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of Biodiversity loss and Ecosystems degradation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B4155C-5791-7ECB-725C-E447FF88FC72}"/>
              </a:ext>
            </a:extLst>
          </p:cNvPr>
          <p:cNvSpPr txBox="1"/>
          <p:nvPr/>
        </p:nvSpPr>
        <p:spPr>
          <a:xfrm>
            <a:off x="6798768" y="4168662"/>
            <a:ext cx="487314" cy="1384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it-IT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REDUCE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516630-7233-B2E4-FAE4-B4AD9463132D}"/>
              </a:ext>
            </a:extLst>
          </p:cNvPr>
          <p:cNvSpPr txBox="1"/>
          <p:nvPr/>
        </p:nvSpPr>
        <p:spPr>
          <a:xfrm>
            <a:off x="6582530" y="3746599"/>
            <a:ext cx="919791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it-IT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RESTORE &amp; REGENERATE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81F0DB-6EA3-FA25-F38C-BA95077A6894}"/>
              </a:ext>
            </a:extLst>
          </p:cNvPr>
          <p:cNvSpPr txBox="1"/>
          <p:nvPr/>
        </p:nvSpPr>
        <p:spPr>
          <a:xfrm>
            <a:off x="6755327" y="4452225"/>
            <a:ext cx="574197" cy="141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AVOID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DA9F233-8622-2810-A397-FD328B5350F7}"/>
              </a:ext>
            </a:extLst>
          </p:cNvPr>
          <p:cNvSpPr/>
          <p:nvPr/>
        </p:nvSpPr>
        <p:spPr bwMode="gray">
          <a:xfrm>
            <a:off x="619409" y="1975244"/>
            <a:ext cx="2205337" cy="769185"/>
          </a:xfrm>
          <a:prstGeom prst="rect">
            <a:avLst/>
          </a:prstGeom>
          <a:noFill/>
          <a:ln w="19050" algn="ctr">
            <a:noFill/>
            <a:prstDash val="sysDot"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/>
              </a:rPr>
              <a:t>All Life Cycle Assessments (</a:t>
            </a: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LCAs) </a:t>
            </a: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for new product lines include Biodiversity metrics on value chain impacts </a:t>
            </a:r>
          </a:p>
        </p:txBody>
      </p:sp>
      <p:pic>
        <p:nvPicPr>
          <p:cNvPr id="64" name="Picture 63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523E94FE-2E4F-06F2-A900-35EC807529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37" y="1982338"/>
            <a:ext cx="180000" cy="180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6770133-B9E2-CDDB-CA44-7FB32EC72DEB}"/>
              </a:ext>
            </a:extLst>
          </p:cNvPr>
          <p:cNvGrpSpPr/>
          <p:nvPr/>
        </p:nvGrpSpPr>
        <p:grpSpPr>
          <a:xfrm>
            <a:off x="1990674" y="1428874"/>
            <a:ext cx="5916518" cy="441982"/>
            <a:chOff x="3313368" y="1428874"/>
            <a:chExt cx="5916518" cy="441982"/>
          </a:xfrm>
        </p:grpSpPr>
        <p:pic>
          <p:nvPicPr>
            <p:cNvPr id="59" name="Picture 2" descr="The Taskforce on Nature-related Financial Disclosures">
              <a:extLst>
                <a:ext uri="{FF2B5EF4-FFF2-40B4-BE49-F238E27FC236}">
                  <a16:creationId xmlns:a16="http://schemas.microsoft.com/office/drawing/2014/main" id="{05F1F0EF-7AFE-09A5-D36C-98575AFBC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1644" y="1441867"/>
              <a:ext cx="414843" cy="415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8" descr="SCIENCE-BASED TARGETS for NATURE - Science-based targets for nature -  Initial Guidance for Business">
              <a:extLst>
                <a:ext uri="{FF2B5EF4-FFF2-40B4-BE49-F238E27FC236}">
                  <a16:creationId xmlns:a16="http://schemas.microsoft.com/office/drawing/2014/main" id="{3F6C3FF6-238E-EA22-E706-984D019C32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0712" y="1467313"/>
              <a:ext cx="1659174" cy="365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39DA189-F456-C50E-AABD-7A94F6644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313368" y="1520683"/>
              <a:ext cx="767565" cy="258364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2A15840-5528-EC2E-4654-95F0BD839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266179" y="1428874"/>
              <a:ext cx="414843" cy="441982"/>
            </a:xfrm>
            <a:prstGeom prst="rect">
              <a:avLst/>
            </a:prstGeom>
          </p:spPr>
        </p:pic>
      </p:grpSp>
      <p:pic>
        <p:nvPicPr>
          <p:cNvPr id="57" name="Picture 56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51DAF73D-3A7C-DA2D-7A87-7ED2C0E764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37" y="4926722"/>
            <a:ext cx="180000" cy="1800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238D495-2E64-73E7-D2AE-6A64D647B6EE}"/>
              </a:ext>
            </a:extLst>
          </p:cNvPr>
          <p:cNvSpPr txBox="1"/>
          <p:nvPr/>
        </p:nvSpPr>
        <p:spPr>
          <a:xfrm>
            <a:off x="619409" y="4919289"/>
            <a:ext cx="1745197" cy="1819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2025: TNFD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3</a:t>
            </a: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Reporting  </a:t>
            </a:r>
            <a:endParaRPr kumimoji="0" lang="en-AU" sz="1200" b="1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Picture 28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552AB74D-AFF5-4CCD-47E7-A32509C570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37" y="3191680"/>
            <a:ext cx="180000" cy="180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D02BEDA-DE58-F674-93E7-5DCE22596B99}"/>
              </a:ext>
            </a:extLst>
          </p:cNvPr>
          <p:cNvSpPr txBox="1"/>
          <p:nvPr/>
        </p:nvSpPr>
        <p:spPr>
          <a:xfrm>
            <a:off x="619409" y="3184008"/>
            <a:ext cx="2219993" cy="57342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All Pirelli Industrial sites </a:t>
            </a:r>
            <a:b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and track test areas have </a:t>
            </a:r>
            <a:b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 Biodiversity Action Plan  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D940FE-B9D8-C79A-E06F-38BB8D412D7D}"/>
              </a:ext>
            </a:extLst>
          </p:cNvPr>
          <p:cNvSpPr txBox="1"/>
          <p:nvPr/>
        </p:nvSpPr>
        <p:spPr>
          <a:xfrm>
            <a:off x="572400" y="3885349"/>
            <a:ext cx="2605752" cy="1819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60000" marR="0" lvl="2" indent="-171450" algn="l" defTabSz="914400" rtl="0" eaLnBrk="1" fontAlgn="auto" latinLnBrk="0" hangingPunct="1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based on </a:t>
            </a: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LEAP</a:t>
            </a:r>
            <a:r>
              <a: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1</a:t>
            </a: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approach</a:t>
            </a:r>
            <a:endParaRPr kumimoji="0" lang="en-AU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452477-9E87-07C5-DB13-BB94BA8141C3}"/>
              </a:ext>
            </a:extLst>
          </p:cNvPr>
          <p:cNvSpPr txBox="1"/>
          <p:nvPr/>
        </p:nvSpPr>
        <p:spPr>
          <a:xfrm>
            <a:off x="572399" y="4278617"/>
            <a:ext cx="2616749" cy="1819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60000" marR="0" lvl="2" indent="-171450" algn="l" defTabSz="914400" rtl="0" eaLnBrk="1" fontAlgn="auto" latinLnBrk="0" hangingPunct="1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dealing the 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five IPBES</a:t>
            </a:r>
            <a:r>
              <a: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2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Drivers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13DC809-A1CC-62C2-2FC9-5ACFF4EB3984}"/>
              </a:ext>
            </a:extLst>
          </p:cNvPr>
          <p:cNvSpPr txBox="1"/>
          <p:nvPr/>
        </p:nvSpPr>
        <p:spPr>
          <a:xfrm>
            <a:off x="619409" y="5471305"/>
            <a:ext cx="2595250" cy="1819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Preparing for </a:t>
            </a: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SBTN</a:t>
            </a:r>
            <a:r>
              <a: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4 </a:t>
            </a: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aligned targets </a:t>
            </a:r>
            <a:r>
              <a:rPr kumimoji="0" lang="en-AU" sz="1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 </a:t>
            </a:r>
            <a:endParaRPr kumimoji="0" lang="en-AU" sz="12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09F4EEF-90C1-122B-B74E-5392BE855AD6}"/>
              </a:ext>
            </a:extLst>
          </p:cNvPr>
          <p:cNvSpPr/>
          <p:nvPr/>
        </p:nvSpPr>
        <p:spPr>
          <a:xfrm>
            <a:off x="327832" y="974679"/>
            <a:ext cx="11556999" cy="3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line with new Global Standards, towards Science Based Targets for Nature (SBTN) </a:t>
            </a: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3DB2153-297D-04BD-7B12-5138BFE5B828}"/>
              </a:ext>
            </a:extLst>
          </p:cNvPr>
          <p:cNvCxnSpPr>
            <a:cxnSpLocks/>
          </p:cNvCxnSpPr>
          <p:nvPr/>
        </p:nvCxnSpPr>
        <p:spPr>
          <a:xfrm flipH="1">
            <a:off x="327558" y="1334679"/>
            <a:ext cx="9242751" cy="0"/>
          </a:xfrm>
          <a:prstGeom prst="line">
            <a:avLst/>
          </a:prstGeom>
          <a:ln w="19050">
            <a:solidFill>
              <a:srgbClr val="239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D12BC247-0A11-1377-DDC2-F351CA7852E7}"/>
              </a:ext>
            </a:extLst>
          </p:cNvPr>
          <p:cNvSpPr/>
          <p:nvPr/>
        </p:nvSpPr>
        <p:spPr>
          <a:xfrm rot="5400000">
            <a:off x="4282481" y="4297005"/>
            <a:ext cx="222738" cy="13258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E8BBF6B-C1EF-C60A-0272-7A2F08F94B32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589229" y="4342435"/>
            <a:ext cx="810649" cy="1"/>
          </a:xfrm>
          <a:prstGeom prst="line">
            <a:avLst/>
          </a:prstGeom>
          <a:ln w="12700">
            <a:solidFill>
              <a:srgbClr val="3196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E9581CB-B1DD-E40B-E6CB-BA49BA336A06}"/>
              </a:ext>
            </a:extLst>
          </p:cNvPr>
          <p:cNvGrpSpPr/>
          <p:nvPr/>
        </p:nvGrpSpPr>
        <p:grpSpPr>
          <a:xfrm>
            <a:off x="10360754" y="186906"/>
            <a:ext cx="1510448" cy="360000"/>
            <a:chOff x="10360754" y="186906"/>
            <a:chExt cx="1510448" cy="360000"/>
          </a:xfrm>
        </p:grpSpPr>
        <p:pic>
          <p:nvPicPr>
            <p:cNvPr id="43" name="Picture 42" descr="Sustainable Development Goals | TDK Electronics - TDK Europe">
              <a:extLst>
                <a:ext uri="{FF2B5EF4-FFF2-40B4-BE49-F238E27FC236}">
                  <a16:creationId xmlns:a16="http://schemas.microsoft.com/office/drawing/2014/main" id="{2EF632F8-04C3-E50D-D4AE-F7E5B73372B3}"/>
                </a:ext>
              </a:extLst>
            </p:cNvPr>
            <p:cNvPicPr/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85" t="27411" r="33723" b="38370"/>
            <a:stretch/>
          </p:blipFill>
          <p:spPr bwMode="auto">
            <a:xfrm>
              <a:off x="10360754" y="186906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4" name="Picture 43" descr="Sustainable Development Goals | TDK Electronics - TDK Europe">
              <a:extLst>
                <a:ext uri="{FF2B5EF4-FFF2-40B4-BE49-F238E27FC236}">
                  <a16:creationId xmlns:a16="http://schemas.microsoft.com/office/drawing/2014/main" id="{6DDF9B67-C088-803A-A6FC-7AA3DAE67EFF}"/>
                </a:ext>
              </a:extLst>
            </p:cNvPr>
            <p:cNvPicPr/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11" t="65679" r="45142" b="245"/>
            <a:stretch/>
          </p:blipFill>
          <p:spPr bwMode="auto">
            <a:xfrm>
              <a:off x="11127719" y="186906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5" name="Picture 44" descr="Sustainable Development Goals | TDK Electronics - TDK Europe">
              <a:extLst>
                <a:ext uri="{FF2B5EF4-FFF2-40B4-BE49-F238E27FC236}">
                  <a16:creationId xmlns:a16="http://schemas.microsoft.com/office/drawing/2014/main" id="{C767EAB0-1F64-AA1C-074D-5AEFB7BE815B}"/>
                </a:ext>
              </a:extLst>
            </p:cNvPr>
            <p:cNvPicPr/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3" t="65679" r="33855" b="245"/>
            <a:stretch/>
          </p:blipFill>
          <p:spPr bwMode="auto">
            <a:xfrm>
              <a:off x="11511202" y="186906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" name="Picture 49" descr="Sustainable Development Goals | TDK Electronics - TDK Europe">
              <a:extLst>
                <a:ext uri="{FF2B5EF4-FFF2-40B4-BE49-F238E27FC236}">
                  <a16:creationId xmlns:a16="http://schemas.microsoft.com/office/drawing/2014/main" id="{5147016E-E0A6-E400-6464-5CC530C4A250}"/>
                </a:ext>
              </a:extLst>
            </p:cNvPr>
            <p:cNvPicPr/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0" t="65679" r="56259" b="245"/>
            <a:stretch/>
          </p:blipFill>
          <p:spPr bwMode="auto">
            <a:xfrm>
              <a:off x="10744237" y="186906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9618C7F5-DC37-852B-8934-9C3B7D8AA9AC}"/>
              </a:ext>
            </a:extLst>
          </p:cNvPr>
          <p:cNvSpPr txBox="1">
            <a:spLocks/>
          </p:cNvSpPr>
          <p:nvPr/>
        </p:nvSpPr>
        <p:spPr>
          <a:xfrm>
            <a:off x="317557" y="82621"/>
            <a:ext cx="1312002" cy="76782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NATURE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B78633F-8215-2530-0DC0-C30D8708B198}"/>
              </a:ext>
            </a:extLst>
          </p:cNvPr>
          <p:cNvCxnSpPr>
            <a:cxnSpLocks/>
          </p:cNvCxnSpPr>
          <p:nvPr/>
        </p:nvCxnSpPr>
        <p:spPr>
          <a:xfrm>
            <a:off x="-122412" y="121012"/>
            <a:ext cx="352432" cy="0"/>
          </a:xfrm>
          <a:prstGeom prst="straightConnector1">
            <a:avLst/>
          </a:prstGeom>
          <a:ln w="12700">
            <a:solidFill>
              <a:srgbClr val="31969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2B1600CF-9483-0E77-8A24-9A1D8DE274C2}"/>
              </a:ext>
            </a:extLst>
          </p:cNvPr>
          <p:cNvSpPr/>
          <p:nvPr/>
        </p:nvSpPr>
        <p:spPr>
          <a:xfrm rot="5400000">
            <a:off x="2884810" y="2293542"/>
            <a:ext cx="222738" cy="13258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CCDD202-A622-DDF1-6AD5-2A7DCEFC0223}"/>
              </a:ext>
            </a:extLst>
          </p:cNvPr>
          <p:cNvGrpSpPr/>
          <p:nvPr/>
        </p:nvGrpSpPr>
        <p:grpSpPr>
          <a:xfrm>
            <a:off x="3296864" y="1963836"/>
            <a:ext cx="792000" cy="792000"/>
            <a:chOff x="3296864" y="1896542"/>
            <a:chExt cx="792000" cy="79200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ED921E5-67FB-8F59-BB48-28277CE84B0B}"/>
                </a:ext>
              </a:extLst>
            </p:cNvPr>
            <p:cNvSpPr/>
            <p:nvPr/>
          </p:nvSpPr>
          <p:spPr>
            <a:xfrm>
              <a:off x="3296864" y="1896542"/>
              <a:ext cx="792000" cy="792000"/>
            </a:xfrm>
            <a:prstGeom prst="rect">
              <a:avLst/>
            </a:prstGeom>
            <a:noFill/>
            <a:ln>
              <a:solidFill>
                <a:srgbClr val="3196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79976AD-0695-2AC2-5752-B44F59BF8918}"/>
                </a:ext>
              </a:extLst>
            </p:cNvPr>
            <p:cNvSpPr txBox="1"/>
            <p:nvPr/>
          </p:nvSpPr>
          <p:spPr>
            <a:xfrm>
              <a:off x="3351681" y="2077042"/>
              <a:ext cx="70915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 2024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DB1A62F-FAAA-BFBC-FC88-F61BF28B45D5}"/>
              </a:ext>
            </a:extLst>
          </p:cNvPr>
          <p:cNvGrpSpPr/>
          <p:nvPr/>
        </p:nvGrpSpPr>
        <p:grpSpPr>
          <a:xfrm>
            <a:off x="3296864" y="3074721"/>
            <a:ext cx="792000" cy="792000"/>
            <a:chOff x="3296864" y="3047765"/>
            <a:chExt cx="792000" cy="792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4BC68B0-5CC4-6F5C-772C-B3EA8CEFF677}"/>
                </a:ext>
              </a:extLst>
            </p:cNvPr>
            <p:cNvSpPr/>
            <p:nvPr/>
          </p:nvSpPr>
          <p:spPr>
            <a:xfrm>
              <a:off x="3296864" y="3047765"/>
              <a:ext cx="792000" cy="792000"/>
            </a:xfrm>
            <a:prstGeom prst="rect">
              <a:avLst/>
            </a:prstGeom>
            <a:noFill/>
            <a:ln>
              <a:solidFill>
                <a:srgbClr val="3196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41BD14F-13AD-8014-CC79-A277AA76A30F}"/>
                </a:ext>
              </a:extLst>
            </p:cNvPr>
            <p:cNvSpPr txBox="1"/>
            <p:nvPr/>
          </p:nvSpPr>
          <p:spPr>
            <a:xfrm>
              <a:off x="3413427" y="3274431"/>
              <a:ext cx="585664" cy="3847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@2025</a:t>
              </a:r>
            </a:p>
          </p:txBody>
        </p:sp>
      </p:grp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FAD6283C-FAD5-4E75-899D-C8E8238A4858}"/>
              </a:ext>
            </a:extLst>
          </p:cNvPr>
          <p:cNvSpPr/>
          <p:nvPr/>
        </p:nvSpPr>
        <p:spPr>
          <a:xfrm rot="5400000">
            <a:off x="2884810" y="3404427"/>
            <a:ext cx="222738" cy="13258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BCAC2911-5B3A-97E4-A28A-0B67ABAFBB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37" y="5475361"/>
            <a:ext cx="180000" cy="180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97E950C-8512-DCFA-27A3-7137D7DD83F6}"/>
              </a:ext>
            </a:extLst>
          </p:cNvPr>
          <p:cNvSpPr/>
          <p:nvPr/>
        </p:nvSpPr>
        <p:spPr>
          <a:xfrm>
            <a:off x="3277515" y="3757435"/>
            <a:ext cx="827370" cy="2745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lIns="0" tIns="45720" rIns="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kern="0" dirty="0">
                <a:latin typeface="+mj-lt"/>
                <a:cs typeface="Arial"/>
                <a:sym typeface="Gotham Black"/>
              </a:rPr>
              <a:t>55% @2024</a:t>
            </a:r>
            <a:endParaRPr lang="en-GB" sz="1100" b="1" u="none" strike="noStrike" kern="0" cap="none" spc="0" normalizeH="0" baseline="30000" noProof="0" dirty="0">
              <a:ln>
                <a:noFill/>
              </a:ln>
              <a:effectLst/>
              <a:uLnTx/>
              <a:uFillTx/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5847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6B80-9F91-31AD-867D-560E9614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Freshwater: reducing dependency and preserving quality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A53D2-1338-1385-DE06-5BC5B4C697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1. BEMS: Building Energy Management System; 2. Finished Product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9A13FBA-DFB2-AE62-477C-2C5A486E1DF2}"/>
              </a:ext>
            </a:extLst>
          </p:cNvPr>
          <p:cNvSpPr/>
          <p:nvPr/>
        </p:nvSpPr>
        <p:spPr>
          <a:xfrm>
            <a:off x="317498" y="1281982"/>
            <a:ext cx="1692000" cy="651602"/>
          </a:xfrm>
          <a:custGeom>
            <a:avLst/>
            <a:gdLst>
              <a:gd name="connsiteX0" fmla="*/ 0 w 1692000"/>
              <a:gd name="connsiteY0" fmla="*/ 0 h 651602"/>
              <a:gd name="connsiteX1" fmla="*/ 1692000 w 1692000"/>
              <a:gd name="connsiteY1" fmla="*/ 0 h 651602"/>
              <a:gd name="connsiteX2" fmla="*/ 1692000 w 1692000"/>
              <a:gd name="connsiteY2" fmla="*/ 173216 h 651602"/>
              <a:gd name="connsiteX3" fmla="*/ 1691567 w 1692000"/>
              <a:gd name="connsiteY3" fmla="*/ 173216 h 651602"/>
              <a:gd name="connsiteX4" fmla="*/ 1688973 w 1692000"/>
              <a:gd name="connsiteY4" fmla="*/ 483386 h 651602"/>
              <a:gd name="connsiteX5" fmla="*/ 847557 w 1692000"/>
              <a:gd name="connsiteY5" fmla="*/ 651602 h 651602"/>
              <a:gd name="connsiteX6" fmla="*/ 1369 w 1692000"/>
              <a:gd name="connsiteY6" fmla="*/ 484591 h 651602"/>
              <a:gd name="connsiteX7" fmla="*/ 354 w 1692000"/>
              <a:gd name="connsiteY7" fmla="*/ 173216 h 651602"/>
              <a:gd name="connsiteX8" fmla="*/ 0 w 1692000"/>
              <a:gd name="connsiteY8" fmla="*/ 173216 h 6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2000" h="651602">
                <a:moveTo>
                  <a:pt x="0" y="0"/>
                </a:moveTo>
                <a:lnTo>
                  <a:pt x="1692000" y="0"/>
                </a:lnTo>
                <a:lnTo>
                  <a:pt x="1692000" y="173216"/>
                </a:lnTo>
                <a:lnTo>
                  <a:pt x="1691567" y="173216"/>
                </a:lnTo>
                <a:lnTo>
                  <a:pt x="1688973" y="483386"/>
                </a:lnTo>
                <a:lnTo>
                  <a:pt x="847557" y="651602"/>
                </a:lnTo>
                <a:lnTo>
                  <a:pt x="1369" y="484591"/>
                </a:lnTo>
                <a:lnTo>
                  <a:pt x="354" y="173216"/>
                </a:lnTo>
                <a:lnTo>
                  <a:pt x="0" y="17321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5620655-4CC7-074B-53E8-EC286F6FF591}"/>
              </a:ext>
            </a:extLst>
          </p:cNvPr>
          <p:cNvSpPr txBox="1">
            <a:spLocks/>
          </p:cNvSpPr>
          <p:nvPr/>
        </p:nvSpPr>
        <p:spPr>
          <a:xfrm>
            <a:off x="321731" y="1453294"/>
            <a:ext cx="1699343" cy="369332"/>
          </a:xfrm>
          <a:prstGeom prst="rect">
            <a:avLst/>
          </a:prstGeom>
          <a:noFill/>
          <a:ln w="3175"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defTabSz="99054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905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Water risks assessment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9E5897-5D1A-5802-A68F-902752C16F1F}"/>
              </a:ext>
            </a:extLst>
          </p:cNvPr>
          <p:cNvSpPr/>
          <p:nvPr/>
        </p:nvSpPr>
        <p:spPr>
          <a:xfrm>
            <a:off x="321731" y="1277352"/>
            <a:ext cx="1692000" cy="180000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ounded Rectangle 22">
            <a:extLst>
              <a:ext uri="{FF2B5EF4-FFF2-40B4-BE49-F238E27FC236}">
                <a16:creationId xmlns:a16="http://schemas.microsoft.com/office/drawing/2014/main" id="{0643C09A-40CF-C381-4926-0593AD089306}"/>
              </a:ext>
            </a:extLst>
          </p:cNvPr>
          <p:cNvSpPr/>
          <p:nvPr/>
        </p:nvSpPr>
        <p:spPr bwMode="auto">
          <a:xfrm>
            <a:off x="389614" y="1989964"/>
            <a:ext cx="1542553" cy="923330"/>
          </a:xfrm>
          <a:prstGeom prst="roundRect">
            <a:avLst>
              <a:gd name="adj" fmla="val 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Assessment of business and environ. water-related risks;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Definition of mitigation plan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018564-4139-373E-03D3-D790A2DBC1B3}"/>
              </a:ext>
            </a:extLst>
          </p:cNvPr>
          <p:cNvSpPr/>
          <p:nvPr/>
        </p:nvSpPr>
        <p:spPr>
          <a:xfrm>
            <a:off x="1037498" y="1171352"/>
            <a:ext cx="252000" cy="25351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7AA43F7-C447-5884-5699-55E97324F099}"/>
              </a:ext>
            </a:extLst>
          </p:cNvPr>
          <p:cNvSpPr/>
          <p:nvPr/>
        </p:nvSpPr>
        <p:spPr>
          <a:xfrm>
            <a:off x="2197072" y="1281982"/>
            <a:ext cx="1692000" cy="651602"/>
          </a:xfrm>
          <a:custGeom>
            <a:avLst/>
            <a:gdLst>
              <a:gd name="connsiteX0" fmla="*/ 0 w 1692000"/>
              <a:gd name="connsiteY0" fmla="*/ 0 h 651602"/>
              <a:gd name="connsiteX1" fmla="*/ 1692000 w 1692000"/>
              <a:gd name="connsiteY1" fmla="*/ 0 h 651602"/>
              <a:gd name="connsiteX2" fmla="*/ 1692000 w 1692000"/>
              <a:gd name="connsiteY2" fmla="*/ 173216 h 651602"/>
              <a:gd name="connsiteX3" fmla="*/ 1691567 w 1692000"/>
              <a:gd name="connsiteY3" fmla="*/ 173216 h 651602"/>
              <a:gd name="connsiteX4" fmla="*/ 1688973 w 1692000"/>
              <a:gd name="connsiteY4" fmla="*/ 483386 h 651602"/>
              <a:gd name="connsiteX5" fmla="*/ 847557 w 1692000"/>
              <a:gd name="connsiteY5" fmla="*/ 651602 h 651602"/>
              <a:gd name="connsiteX6" fmla="*/ 1369 w 1692000"/>
              <a:gd name="connsiteY6" fmla="*/ 484591 h 651602"/>
              <a:gd name="connsiteX7" fmla="*/ 354 w 1692000"/>
              <a:gd name="connsiteY7" fmla="*/ 173216 h 651602"/>
              <a:gd name="connsiteX8" fmla="*/ 0 w 1692000"/>
              <a:gd name="connsiteY8" fmla="*/ 173216 h 6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2000" h="651602">
                <a:moveTo>
                  <a:pt x="0" y="0"/>
                </a:moveTo>
                <a:lnTo>
                  <a:pt x="1692000" y="0"/>
                </a:lnTo>
                <a:lnTo>
                  <a:pt x="1692000" y="173216"/>
                </a:lnTo>
                <a:lnTo>
                  <a:pt x="1691567" y="173216"/>
                </a:lnTo>
                <a:lnTo>
                  <a:pt x="1688973" y="483386"/>
                </a:lnTo>
                <a:lnTo>
                  <a:pt x="847557" y="651602"/>
                </a:lnTo>
                <a:lnTo>
                  <a:pt x="1369" y="484591"/>
                </a:lnTo>
                <a:lnTo>
                  <a:pt x="354" y="173216"/>
                </a:lnTo>
                <a:lnTo>
                  <a:pt x="0" y="17321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2B50BDF7-5833-BF4B-E210-4CD677B59EB8}"/>
              </a:ext>
            </a:extLst>
          </p:cNvPr>
          <p:cNvSpPr txBox="1">
            <a:spLocks/>
          </p:cNvSpPr>
          <p:nvPr/>
        </p:nvSpPr>
        <p:spPr>
          <a:xfrm>
            <a:off x="2193930" y="1453294"/>
            <a:ext cx="1691071" cy="369332"/>
          </a:xfrm>
          <a:prstGeom prst="rect">
            <a:avLst/>
          </a:prstGeom>
          <a:noFill/>
          <a:ln w="3175"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defTabSz="99054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905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Minimize water demand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6DC508-9D68-B3CA-596A-88F65BE072C1}"/>
              </a:ext>
            </a:extLst>
          </p:cNvPr>
          <p:cNvSpPr/>
          <p:nvPr/>
        </p:nvSpPr>
        <p:spPr>
          <a:xfrm>
            <a:off x="2197072" y="1277352"/>
            <a:ext cx="1692000" cy="180000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ounded Rectangle 22">
            <a:extLst>
              <a:ext uri="{FF2B5EF4-FFF2-40B4-BE49-F238E27FC236}">
                <a16:creationId xmlns:a16="http://schemas.microsoft.com/office/drawing/2014/main" id="{DABC2E46-1E0A-D8EB-866C-7FC90FF03C2D}"/>
              </a:ext>
            </a:extLst>
          </p:cNvPr>
          <p:cNvSpPr/>
          <p:nvPr/>
        </p:nvSpPr>
        <p:spPr bwMode="auto">
          <a:xfrm>
            <a:off x="2220583" y="1989964"/>
            <a:ext cx="1643751" cy="900246"/>
          </a:xfrm>
          <a:prstGeom prst="roundRect">
            <a:avLst>
              <a:gd name="adj" fmla="val 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Reduction of water dependency and freshwater consumption:</a:t>
            </a:r>
            <a:r>
              <a:rPr kumimoji="0" lang="en-GB" sz="117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7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priority in High Water Stress Areas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5A9EDC-79DA-8358-B7F1-2979749E69E5}"/>
              </a:ext>
            </a:extLst>
          </p:cNvPr>
          <p:cNvSpPr/>
          <p:nvPr/>
        </p:nvSpPr>
        <p:spPr>
          <a:xfrm>
            <a:off x="2917072" y="1171352"/>
            <a:ext cx="252000" cy="25351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80F81DE1-39E9-19E3-16F9-05ADA611C5DF}"/>
              </a:ext>
            </a:extLst>
          </p:cNvPr>
          <p:cNvSpPr/>
          <p:nvPr/>
        </p:nvSpPr>
        <p:spPr>
          <a:xfrm>
            <a:off x="4079785" y="1281982"/>
            <a:ext cx="1692000" cy="651602"/>
          </a:xfrm>
          <a:custGeom>
            <a:avLst/>
            <a:gdLst>
              <a:gd name="connsiteX0" fmla="*/ 0 w 1692000"/>
              <a:gd name="connsiteY0" fmla="*/ 0 h 651602"/>
              <a:gd name="connsiteX1" fmla="*/ 1692000 w 1692000"/>
              <a:gd name="connsiteY1" fmla="*/ 0 h 651602"/>
              <a:gd name="connsiteX2" fmla="*/ 1692000 w 1692000"/>
              <a:gd name="connsiteY2" fmla="*/ 173216 h 651602"/>
              <a:gd name="connsiteX3" fmla="*/ 1691567 w 1692000"/>
              <a:gd name="connsiteY3" fmla="*/ 173216 h 651602"/>
              <a:gd name="connsiteX4" fmla="*/ 1688973 w 1692000"/>
              <a:gd name="connsiteY4" fmla="*/ 483386 h 651602"/>
              <a:gd name="connsiteX5" fmla="*/ 847557 w 1692000"/>
              <a:gd name="connsiteY5" fmla="*/ 651602 h 651602"/>
              <a:gd name="connsiteX6" fmla="*/ 1369 w 1692000"/>
              <a:gd name="connsiteY6" fmla="*/ 484591 h 651602"/>
              <a:gd name="connsiteX7" fmla="*/ 354 w 1692000"/>
              <a:gd name="connsiteY7" fmla="*/ 173216 h 651602"/>
              <a:gd name="connsiteX8" fmla="*/ 0 w 1692000"/>
              <a:gd name="connsiteY8" fmla="*/ 173216 h 6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2000" h="651602">
                <a:moveTo>
                  <a:pt x="0" y="0"/>
                </a:moveTo>
                <a:lnTo>
                  <a:pt x="1692000" y="0"/>
                </a:lnTo>
                <a:lnTo>
                  <a:pt x="1692000" y="173216"/>
                </a:lnTo>
                <a:lnTo>
                  <a:pt x="1691567" y="173216"/>
                </a:lnTo>
                <a:lnTo>
                  <a:pt x="1688973" y="483386"/>
                </a:lnTo>
                <a:lnTo>
                  <a:pt x="847557" y="651602"/>
                </a:lnTo>
                <a:lnTo>
                  <a:pt x="1369" y="484591"/>
                </a:lnTo>
                <a:lnTo>
                  <a:pt x="354" y="173216"/>
                </a:lnTo>
                <a:lnTo>
                  <a:pt x="0" y="17321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E287569-326A-B839-5D6E-407E599549E6}"/>
              </a:ext>
            </a:extLst>
          </p:cNvPr>
          <p:cNvSpPr txBox="1">
            <a:spLocks/>
          </p:cNvSpPr>
          <p:nvPr/>
        </p:nvSpPr>
        <p:spPr>
          <a:xfrm>
            <a:off x="4076644" y="1453294"/>
            <a:ext cx="1698283" cy="369332"/>
          </a:xfrm>
          <a:prstGeom prst="rect">
            <a:avLst/>
          </a:prstGeom>
          <a:noFill/>
          <a:ln w="3175"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defTabSz="99054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905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Ensure safe water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and its quality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0F7936-014A-F72D-BA69-98303EEF7741}"/>
              </a:ext>
            </a:extLst>
          </p:cNvPr>
          <p:cNvSpPr/>
          <p:nvPr/>
        </p:nvSpPr>
        <p:spPr>
          <a:xfrm>
            <a:off x="4079785" y="1277352"/>
            <a:ext cx="1692000" cy="180000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ounded Rectangle 22">
            <a:extLst>
              <a:ext uri="{FF2B5EF4-FFF2-40B4-BE49-F238E27FC236}">
                <a16:creationId xmlns:a16="http://schemas.microsoft.com/office/drawing/2014/main" id="{7CAF2D04-CEAB-4498-9B84-820B30CC078B}"/>
              </a:ext>
            </a:extLst>
          </p:cNvPr>
          <p:cNvSpPr/>
          <p:nvPr/>
        </p:nvSpPr>
        <p:spPr bwMode="auto">
          <a:xfrm>
            <a:off x="4121273" y="1989964"/>
            <a:ext cx="1629936" cy="738664"/>
          </a:xfrm>
          <a:prstGeom prst="roundRect">
            <a:avLst>
              <a:gd name="adj" fmla="val 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Promotion of safe water, sanitation and hygiene (as per Internat. best practices)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B42D45-991A-901D-9DD1-38AFA564DDB3}"/>
              </a:ext>
            </a:extLst>
          </p:cNvPr>
          <p:cNvSpPr/>
          <p:nvPr/>
        </p:nvSpPr>
        <p:spPr>
          <a:xfrm>
            <a:off x="4799785" y="1171352"/>
            <a:ext cx="252000" cy="25351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20921D6-54E3-7CCF-4B4D-10A011E408B9}"/>
              </a:ext>
            </a:extLst>
          </p:cNvPr>
          <p:cNvSpPr/>
          <p:nvPr/>
        </p:nvSpPr>
        <p:spPr>
          <a:xfrm>
            <a:off x="5964127" y="1281982"/>
            <a:ext cx="1692000" cy="651602"/>
          </a:xfrm>
          <a:custGeom>
            <a:avLst/>
            <a:gdLst>
              <a:gd name="connsiteX0" fmla="*/ 0 w 1692000"/>
              <a:gd name="connsiteY0" fmla="*/ 0 h 651602"/>
              <a:gd name="connsiteX1" fmla="*/ 1692000 w 1692000"/>
              <a:gd name="connsiteY1" fmla="*/ 0 h 651602"/>
              <a:gd name="connsiteX2" fmla="*/ 1692000 w 1692000"/>
              <a:gd name="connsiteY2" fmla="*/ 173216 h 651602"/>
              <a:gd name="connsiteX3" fmla="*/ 1691567 w 1692000"/>
              <a:gd name="connsiteY3" fmla="*/ 173216 h 651602"/>
              <a:gd name="connsiteX4" fmla="*/ 1688973 w 1692000"/>
              <a:gd name="connsiteY4" fmla="*/ 483386 h 651602"/>
              <a:gd name="connsiteX5" fmla="*/ 847557 w 1692000"/>
              <a:gd name="connsiteY5" fmla="*/ 651602 h 651602"/>
              <a:gd name="connsiteX6" fmla="*/ 1369 w 1692000"/>
              <a:gd name="connsiteY6" fmla="*/ 484591 h 651602"/>
              <a:gd name="connsiteX7" fmla="*/ 354 w 1692000"/>
              <a:gd name="connsiteY7" fmla="*/ 173216 h 651602"/>
              <a:gd name="connsiteX8" fmla="*/ 0 w 1692000"/>
              <a:gd name="connsiteY8" fmla="*/ 173216 h 6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2000" h="651602">
                <a:moveTo>
                  <a:pt x="0" y="0"/>
                </a:moveTo>
                <a:lnTo>
                  <a:pt x="1692000" y="0"/>
                </a:lnTo>
                <a:lnTo>
                  <a:pt x="1692000" y="173216"/>
                </a:lnTo>
                <a:lnTo>
                  <a:pt x="1691567" y="173216"/>
                </a:lnTo>
                <a:lnTo>
                  <a:pt x="1688973" y="483386"/>
                </a:lnTo>
                <a:lnTo>
                  <a:pt x="847557" y="651602"/>
                </a:lnTo>
                <a:lnTo>
                  <a:pt x="1369" y="484591"/>
                </a:lnTo>
                <a:lnTo>
                  <a:pt x="354" y="173216"/>
                </a:lnTo>
                <a:lnTo>
                  <a:pt x="0" y="17321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2F43C16-E3C1-EEC8-FC64-22943D0F96AD}"/>
              </a:ext>
            </a:extLst>
          </p:cNvPr>
          <p:cNvSpPr txBox="1">
            <a:spLocks/>
          </p:cNvSpPr>
          <p:nvPr/>
        </p:nvSpPr>
        <p:spPr>
          <a:xfrm>
            <a:off x="5965696" y="1453294"/>
            <a:ext cx="1688861" cy="369332"/>
          </a:xfrm>
          <a:prstGeom prst="rect">
            <a:avLst/>
          </a:prstGeom>
          <a:noFill/>
          <a:ln w="3175"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defTabSz="99054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905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Clean water back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to ecosystems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FE3567-0BDB-41FA-9184-65A1078338E9}"/>
              </a:ext>
            </a:extLst>
          </p:cNvPr>
          <p:cNvSpPr/>
          <p:nvPr/>
        </p:nvSpPr>
        <p:spPr>
          <a:xfrm>
            <a:off x="5964127" y="1277352"/>
            <a:ext cx="1692000" cy="180000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Rounded Rectangle 22">
            <a:extLst>
              <a:ext uri="{FF2B5EF4-FFF2-40B4-BE49-F238E27FC236}">
                <a16:creationId xmlns:a16="http://schemas.microsoft.com/office/drawing/2014/main" id="{C815823C-68CD-222F-C620-E9F9F149B328}"/>
              </a:ext>
            </a:extLst>
          </p:cNvPr>
          <p:cNvSpPr/>
          <p:nvPr/>
        </p:nvSpPr>
        <p:spPr bwMode="auto">
          <a:xfrm>
            <a:off x="6007999" y="1989964"/>
            <a:ext cx="1620399" cy="738664"/>
          </a:xfrm>
          <a:prstGeom prst="roundRect">
            <a:avLst>
              <a:gd name="adj" fmla="val 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Replenish water ecosystem with water at equal or better conditions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43B712-63BE-FAD4-7BA8-ADD3FA26F032}"/>
              </a:ext>
            </a:extLst>
          </p:cNvPr>
          <p:cNvSpPr/>
          <p:nvPr/>
        </p:nvSpPr>
        <p:spPr>
          <a:xfrm>
            <a:off x="6684127" y="1171352"/>
            <a:ext cx="252000" cy="25351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00D603C-220B-9B1A-879B-B3CF76E7A436}"/>
              </a:ext>
            </a:extLst>
          </p:cNvPr>
          <p:cNvSpPr/>
          <p:nvPr/>
        </p:nvSpPr>
        <p:spPr>
          <a:xfrm>
            <a:off x="7845755" y="1284662"/>
            <a:ext cx="1692000" cy="651602"/>
          </a:xfrm>
          <a:custGeom>
            <a:avLst/>
            <a:gdLst>
              <a:gd name="connsiteX0" fmla="*/ 0 w 1692000"/>
              <a:gd name="connsiteY0" fmla="*/ 0 h 651602"/>
              <a:gd name="connsiteX1" fmla="*/ 1692000 w 1692000"/>
              <a:gd name="connsiteY1" fmla="*/ 0 h 651602"/>
              <a:gd name="connsiteX2" fmla="*/ 1692000 w 1692000"/>
              <a:gd name="connsiteY2" fmla="*/ 173216 h 651602"/>
              <a:gd name="connsiteX3" fmla="*/ 1691567 w 1692000"/>
              <a:gd name="connsiteY3" fmla="*/ 173216 h 651602"/>
              <a:gd name="connsiteX4" fmla="*/ 1688973 w 1692000"/>
              <a:gd name="connsiteY4" fmla="*/ 483386 h 651602"/>
              <a:gd name="connsiteX5" fmla="*/ 847557 w 1692000"/>
              <a:gd name="connsiteY5" fmla="*/ 651602 h 651602"/>
              <a:gd name="connsiteX6" fmla="*/ 1369 w 1692000"/>
              <a:gd name="connsiteY6" fmla="*/ 484591 h 651602"/>
              <a:gd name="connsiteX7" fmla="*/ 354 w 1692000"/>
              <a:gd name="connsiteY7" fmla="*/ 173216 h 651602"/>
              <a:gd name="connsiteX8" fmla="*/ 0 w 1692000"/>
              <a:gd name="connsiteY8" fmla="*/ 173216 h 6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2000" h="651602">
                <a:moveTo>
                  <a:pt x="0" y="0"/>
                </a:moveTo>
                <a:lnTo>
                  <a:pt x="1692000" y="0"/>
                </a:lnTo>
                <a:lnTo>
                  <a:pt x="1692000" y="173216"/>
                </a:lnTo>
                <a:lnTo>
                  <a:pt x="1691567" y="173216"/>
                </a:lnTo>
                <a:lnTo>
                  <a:pt x="1688973" y="483386"/>
                </a:lnTo>
                <a:lnTo>
                  <a:pt x="847557" y="651602"/>
                </a:lnTo>
                <a:lnTo>
                  <a:pt x="1369" y="484591"/>
                </a:lnTo>
                <a:lnTo>
                  <a:pt x="354" y="173216"/>
                </a:lnTo>
                <a:lnTo>
                  <a:pt x="0" y="17321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0DC64725-3967-F533-34D6-8F59D1FC9114}"/>
              </a:ext>
            </a:extLst>
          </p:cNvPr>
          <p:cNvSpPr txBox="1">
            <a:spLocks/>
          </p:cNvSpPr>
          <p:nvPr/>
        </p:nvSpPr>
        <p:spPr>
          <a:xfrm>
            <a:off x="7857250" y="1453294"/>
            <a:ext cx="1688861" cy="184666"/>
          </a:xfrm>
          <a:prstGeom prst="rect">
            <a:avLst/>
          </a:prstGeom>
          <a:noFill/>
          <a:ln w="3175"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defTabSz="99054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905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Digitalization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4A63AD-CE04-4AA2-447C-9BD658DE4A65}"/>
              </a:ext>
            </a:extLst>
          </p:cNvPr>
          <p:cNvSpPr/>
          <p:nvPr/>
        </p:nvSpPr>
        <p:spPr>
          <a:xfrm>
            <a:off x="7845755" y="1277352"/>
            <a:ext cx="1692000" cy="180000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Rounded Rectangle 22">
            <a:extLst>
              <a:ext uri="{FF2B5EF4-FFF2-40B4-BE49-F238E27FC236}">
                <a16:creationId xmlns:a16="http://schemas.microsoft.com/office/drawing/2014/main" id="{CE24FD32-AD52-8366-B672-8DEDE9C1FF11}"/>
              </a:ext>
            </a:extLst>
          </p:cNvPr>
          <p:cNvSpPr/>
          <p:nvPr/>
        </p:nvSpPr>
        <p:spPr bwMode="auto">
          <a:xfrm>
            <a:off x="7840558" y="1989964"/>
            <a:ext cx="1696292" cy="738664"/>
          </a:xfrm>
          <a:prstGeom prst="roundRect">
            <a:avLst>
              <a:gd name="adj" fmla="val 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Complete water networks mapping, Smart metering,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Integration with BEMS</a:t>
            </a:r>
            <a:r>
              <a:rPr kumimoji="0" lang="en-GB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2A562D-303D-ADB2-716F-9CE68EEA8490}"/>
              </a:ext>
            </a:extLst>
          </p:cNvPr>
          <p:cNvSpPr/>
          <p:nvPr/>
        </p:nvSpPr>
        <p:spPr>
          <a:xfrm>
            <a:off x="8565755" y="1171352"/>
            <a:ext cx="252000" cy="25351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8C6D2E-23FC-71C9-8A4A-83599D9BF5ED}"/>
              </a:ext>
            </a:extLst>
          </p:cNvPr>
          <p:cNvSpPr/>
          <p:nvPr/>
        </p:nvSpPr>
        <p:spPr>
          <a:xfrm>
            <a:off x="316812" y="716515"/>
            <a:ext cx="9574787" cy="3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Our Model and Targets according to Excellence in Water Management Program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792891-38B1-3D4F-0B9A-6D4DE5B1124D}"/>
              </a:ext>
            </a:extLst>
          </p:cNvPr>
          <p:cNvSpPr/>
          <p:nvPr/>
        </p:nvSpPr>
        <p:spPr>
          <a:xfrm>
            <a:off x="820859" y="4436994"/>
            <a:ext cx="1242208" cy="661720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QUANTITY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Specific water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withdrawal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CD1B65-0C16-891C-9D88-31D8382DD6F7}"/>
              </a:ext>
            </a:extLst>
          </p:cNvPr>
          <p:cNvSpPr/>
          <p:nvPr/>
        </p:nvSpPr>
        <p:spPr>
          <a:xfrm>
            <a:off x="820859" y="5505620"/>
            <a:ext cx="1188640" cy="477054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Water emissions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07EB6F-BC24-1AAE-05F5-DE4899A113A4}"/>
              </a:ext>
            </a:extLst>
          </p:cNvPr>
          <p:cNvSpPr/>
          <p:nvPr/>
        </p:nvSpPr>
        <p:spPr>
          <a:xfrm>
            <a:off x="2189066" y="4855448"/>
            <a:ext cx="1615334" cy="431314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Water</a:t>
            </a:r>
            <a:b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Stress A</a:t>
            </a:r>
            <a:r>
              <a:rPr kumimoji="0" lang="en-GB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reas</a:t>
            </a:r>
            <a:endParaRPr kumimoji="0" lang="en-GB" sz="14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2D0939A-B17A-F313-4486-7AFF46228289}"/>
              </a:ext>
            </a:extLst>
          </p:cNvPr>
          <p:cNvSpPr/>
          <p:nvPr/>
        </p:nvSpPr>
        <p:spPr>
          <a:xfrm>
            <a:off x="4078578" y="5454629"/>
            <a:ext cx="5460138" cy="523158"/>
          </a:xfrm>
          <a:prstGeom prst="rect">
            <a:avLst/>
          </a:prstGeom>
          <a:noFill/>
          <a:ln w="12700" cap="sq">
            <a:solidFill>
              <a:schemeClr val="accent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9C8AB18-E67F-6D87-9BA9-F0721F2BBBAB}"/>
              </a:ext>
            </a:extLst>
          </p:cNvPr>
          <p:cNvSpPr txBox="1"/>
          <p:nvPr/>
        </p:nvSpPr>
        <p:spPr>
          <a:xfrm>
            <a:off x="4078578" y="5484037"/>
            <a:ext cx="5458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Preserving water quality</a:t>
            </a: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Towards maximization of water reuse and recycling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EE3EF16-DC74-A913-0A65-FC60D310F9E4}"/>
              </a:ext>
            </a:extLst>
          </p:cNvPr>
          <p:cNvSpPr txBox="1"/>
          <p:nvPr/>
        </p:nvSpPr>
        <p:spPr>
          <a:xfrm>
            <a:off x="5354533" y="3572467"/>
            <a:ext cx="1609958" cy="21716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Reduction vs 2015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10B9EB57-DFDE-1BD9-3C05-DB78064A0305}"/>
              </a:ext>
            </a:extLst>
          </p:cNvPr>
          <p:cNvCxnSpPr>
            <a:cxnSpLocks/>
          </p:cNvCxnSpPr>
          <p:nvPr/>
        </p:nvCxnSpPr>
        <p:spPr>
          <a:xfrm flipH="1">
            <a:off x="323726" y="3469054"/>
            <a:ext cx="9216000" cy="0"/>
          </a:xfrm>
          <a:prstGeom prst="line">
            <a:avLst/>
          </a:prstGeom>
          <a:ln w="19050">
            <a:solidFill>
              <a:srgbClr val="239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EDAB24F5-6054-8FF0-40B7-C19F6B860EEA}"/>
              </a:ext>
            </a:extLst>
          </p:cNvPr>
          <p:cNvCxnSpPr>
            <a:cxnSpLocks/>
          </p:cNvCxnSpPr>
          <p:nvPr/>
        </p:nvCxnSpPr>
        <p:spPr>
          <a:xfrm>
            <a:off x="2193930" y="4759607"/>
            <a:ext cx="169828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87F4A2EF-B39F-CF82-8FC9-B69C85655B33}"/>
              </a:ext>
            </a:extLst>
          </p:cNvPr>
          <p:cNvCxnSpPr>
            <a:cxnSpLocks/>
          </p:cNvCxnSpPr>
          <p:nvPr/>
        </p:nvCxnSpPr>
        <p:spPr>
          <a:xfrm>
            <a:off x="5354533" y="3805093"/>
            <a:ext cx="4190534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508C590-A426-0C99-0862-AD8A03EDFD0B}"/>
              </a:ext>
            </a:extLst>
          </p:cNvPr>
          <p:cNvCxnSpPr>
            <a:cxnSpLocks/>
          </p:cNvCxnSpPr>
          <p:nvPr/>
        </p:nvCxnSpPr>
        <p:spPr>
          <a:xfrm>
            <a:off x="323293" y="4134608"/>
            <a:ext cx="92232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123">
            <a:extLst>
              <a:ext uri="{FF2B5EF4-FFF2-40B4-BE49-F238E27FC236}">
                <a16:creationId xmlns:a16="http://schemas.microsoft.com/office/drawing/2014/main" id="{776F5931-081B-CF2D-7749-6DCB429F4096}"/>
              </a:ext>
            </a:extLst>
          </p:cNvPr>
          <p:cNvSpPr/>
          <p:nvPr/>
        </p:nvSpPr>
        <p:spPr>
          <a:xfrm>
            <a:off x="319160" y="3109054"/>
            <a:ext cx="2225790" cy="3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Targets</a:t>
            </a: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E0B76-4943-288D-B8C6-EF5C36F5EC7C}"/>
              </a:ext>
            </a:extLst>
          </p:cNvPr>
          <p:cNvCxnSpPr>
            <a:cxnSpLocks/>
          </p:cNvCxnSpPr>
          <p:nvPr/>
        </p:nvCxnSpPr>
        <p:spPr>
          <a:xfrm flipH="1">
            <a:off x="323726" y="1052696"/>
            <a:ext cx="9216000" cy="0"/>
          </a:xfrm>
          <a:prstGeom prst="line">
            <a:avLst/>
          </a:prstGeom>
          <a:ln w="19050">
            <a:solidFill>
              <a:srgbClr val="239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9E2CADB-A1A8-41D7-9B85-CA02BBFF4E4A}"/>
              </a:ext>
            </a:extLst>
          </p:cNvPr>
          <p:cNvSpPr/>
          <p:nvPr/>
        </p:nvSpPr>
        <p:spPr>
          <a:xfrm>
            <a:off x="2189066" y="4247906"/>
            <a:ext cx="1630675" cy="431314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Group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DBA59C-5AAC-8ECC-7C3D-C542AA196655}"/>
              </a:ext>
            </a:extLst>
          </p:cNvPr>
          <p:cNvGrpSpPr/>
          <p:nvPr/>
        </p:nvGrpSpPr>
        <p:grpSpPr>
          <a:xfrm>
            <a:off x="5354533" y="3918681"/>
            <a:ext cx="1080000" cy="1422424"/>
            <a:chOff x="5354533" y="3955257"/>
            <a:chExt cx="1080000" cy="142242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5CFF914-7BF8-7B82-9A00-34F1EFC6CFD5}"/>
                </a:ext>
              </a:extLst>
            </p:cNvPr>
            <p:cNvSpPr txBox="1"/>
            <p:nvPr/>
          </p:nvSpPr>
          <p:spPr>
            <a:xfrm>
              <a:off x="5589732" y="3955257"/>
              <a:ext cx="609602" cy="228951"/>
            </a:xfrm>
            <a:prstGeom prst="rect">
              <a:avLst/>
            </a:prstGeom>
            <a:no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  <a:lvl1pPr marR="0" lvl="0" indent="0" algn="ctr" fontAlgn="auto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defRPr/>
              </a:pPr>
              <a:r>
                <a:rPr lang="it-IT" sz="1200" dirty="0">
                  <a:solidFill>
                    <a:srgbClr val="000000"/>
                  </a:solidFill>
                </a:rPr>
                <a:t>2024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4BADC05-515C-5720-D3A4-D8476BD7E33B}"/>
                </a:ext>
              </a:extLst>
            </p:cNvPr>
            <p:cNvSpPr/>
            <p:nvPr/>
          </p:nvSpPr>
          <p:spPr>
            <a:xfrm>
              <a:off x="5354533" y="4837681"/>
              <a:ext cx="1080000" cy="540000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it-IT" sz="1600" b="1" dirty="0">
                  <a:solidFill>
                    <a:srgbClr val="FFFFFF"/>
                  </a:solidFill>
                  <a:latin typeface="Arial" panose="020B0604020202020204"/>
                </a:rPr>
                <a:t>-35%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40CDA25-4C6B-2CA5-350F-CEF45582FE6D}"/>
                </a:ext>
              </a:extLst>
            </p:cNvPr>
            <p:cNvSpPr/>
            <p:nvPr/>
          </p:nvSpPr>
          <p:spPr>
            <a:xfrm>
              <a:off x="5354533" y="4230139"/>
              <a:ext cx="1080000" cy="469551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it-IT" sz="1600" b="1" dirty="0">
                  <a:solidFill>
                    <a:srgbClr val="FFFFFF"/>
                  </a:solidFill>
                  <a:latin typeface="Arial" panose="020B0604020202020204"/>
                </a:rPr>
                <a:t>-51%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536AEBF-1E47-F768-81FD-05CF781FA7B9}"/>
              </a:ext>
            </a:extLst>
          </p:cNvPr>
          <p:cNvGrpSpPr/>
          <p:nvPr/>
        </p:nvGrpSpPr>
        <p:grpSpPr>
          <a:xfrm>
            <a:off x="8431999" y="3918681"/>
            <a:ext cx="1080000" cy="1422424"/>
            <a:chOff x="8431999" y="3955257"/>
            <a:chExt cx="1080000" cy="142242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A8A2B80-8419-7C9B-BB60-58753C8E1A5B}"/>
                </a:ext>
              </a:extLst>
            </p:cNvPr>
            <p:cNvSpPr txBox="1"/>
            <p:nvPr/>
          </p:nvSpPr>
          <p:spPr>
            <a:xfrm>
              <a:off x="8685672" y="3955257"/>
              <a:ext cx="572654" cy="225748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2030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0A292D6-4751-C1E5-1A4C-E6A9469C82C7}"/>
                </a:ext>
              </a:extLst>
            </p:cNvPr>
            <p:cNvSpPr/>
            <p:nvPr/>
          </p:nvSpPr>
          <p:spPr>
            <a:xfrm>
              <a:off x="8431999" y="4837681"/>
              <a:ext cx="1080000" cy="540000"/>
            </a:xfrm>
            <a:prstGeom prst="rect">
              <a:avLst/>
            </a:prstGeom>
            <a:solidFill>
              <a:schemeClr val="bg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-45%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19103E8-EFA9-5BC3-E903-3BCE5421D00A}"/>
                </a:ext>
              </a:extLst>
            </p:cNvPr>
            <p:cNvSpPr/>
            <p:nvPr/>
          </p:nvSpPr>
          <p:spPr>
            <a:xfrm>
              <a:off x="8431999" y="4230139"/>
              <a:ext cx="1080000" cy="540000"/>
            </a:xfrm>
            <a:prstGeom prst="rect">
              <a:avLst/>
            </a:prstGeom>
            <a:solidFill>
              <a:schemeClr val="bg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-60%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7659809-6E8D-7F43-7D4E-800F5E76008B}"/>
              </a:ext>
            </a:extLst>
          </p:cNvPr>
          <p:cNvSpPr txBox="1"/>
          <p:nvPr/>
        </p:nvSpPr>
        <p:spPr>
          <a:xfrm>
            <a:off x="4095241" y="3918681"/>
            <a:ext cx="856633" cy="222074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</a:t>
            </a:r>
            <a:r>
              <a:rPr kumimoji="0" lang="it-IT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/ton FP</a:t>
            </a:r>
            <a:r>
              <a:rPr kumimoji="0" lang="it-IT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EBA5BB8-AE6C-DD88-8327-57D9260DF154}"/>
              </a:ext>
            </a:extLst>
          </p:cNvPr>
          <p:cNvSpPr/>
          <p:nvPr/>
        </p:nvSpPr>
        <p:spPr>
          <a:xfrm>
            <a:off x="4073557" y="4801105"/>
            <a:ext cx="900000" cy="540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5.4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E930AD8-0267-6BFB-F39D-397AAC42FEAA}"/>
              </a:ext>
            </a:extLst>
          </p:cNvPr>
          <p:cNvSpPr txBox="1"/>
          <p:nvPr/>
        </p:nvSpPr>
        <p:spPr>
          <a:xfrm>
            <a:off x="4218756" y="3573049"/>
            <a:ext cx="609602" cy="2160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2023</a:t>
            </a:r>
            <a:endParaRPr kumimoji="0" lang="it-IT" sz="16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F0AC01E-E343-5865-2C4A-73146AF8045D}"/>
              </a:ext>
            </a:extLst>
          </p:cNvPr>
          <p:cNvCxnSpPr>
            <a:cxnSpLocks/>
          </p:cNvCxnSpPr>
          <p:nvPr/>
        </p:nvCxnSpPr>
        <p:spPr>
          <a:xfrm>
            <a:off x="4091557" y="3805093"/>
            <a:ext cx="864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FC35C955-B1CC-2588-BD7B-2FC52D929707}"/>
              </a:ext>
            </a:extLst>
          </p:cNvPr>
          <p:cNvSpPr/>
          <p:nvPr/>
        </p:nvSpPr>
        <p:spPr>
          <a:xfrm>
            <a:off x="4073557" y="4193563"/>
            <a:ext cx="900000" cy="540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7.0</a:t>
            </a:r>
            <a:endParaRPr kumimoji="0" lang="it-IT" sz="16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5E7722-EB5B-4241-6927-5AD4DCE79DFF}"/>
              </a:ext>
            </a:extLst>
          </p:cNvPr>
          <p:cNvGrpSpPr/>
          <p:nvPr/>
        </p:nvGrpSpPr>
        <p:grpSpPr>
          <a:xfrm>
            <a:off x="6893266" y="3918681"/>
            <a:ext cx="1080000" cy="1422424"/>
            <a:chOff x="6813732" y="3918681"/>
            <a:chExt cx="1080000" cy="142242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3AFDD01-ADD5-44D6-93E9-D50B2849730E}"/>
                </a:ext>
              </a:extLst>
            </p:cNvPr>
            <p:cNvSpPr txBox="1"/>
            <p:nvPr/>
          </p:nvSpPr>
          <p:spPr>
            <a:xfrm>
              <a:off x="7067405" y="3918681"/>
              <a:ext cx="572654" cy="222075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2025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68C763-9792-E4A4-52FD-7FFEBE8D2BC1}"/>
                </a:ext>
              </a:extLst>
            </p:cNvPr>
            <p:cNvSpPr/>
            <p:nvPr/>
          </p:nvSpPr>
          <p:spPr>
            <a:xfrm>
              <a:off x="6813732" y="4801105"/>
              <a:ext cx="1080000" cy="540000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-36%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2A473FB-D808-F74E-771C-172E868D0BAE}"/>
                </a:ext>
              </a:extLst>
            </p:cNvPr>
            <p:cNvSpPr/>
            <p:nvPr/>
          </p:nvSpPr>
          <p:spPr>
            <a:xfrm>
              <a:off x="6813732" y="4193563"/>
              <a:ext cx="1080000" cy="540000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-43%</a:t>
              </a:r>
            </a:p>
          </p:txBody>
        </p:sp>
      </p:grpSp>
      <p:pic>
        <p:nvPicPr>
          <p:cNvPr id="5" name="Picture 4" descr="A white tick in a blue circle&#10;&#10;Description automatically generated">
            <a:extLst>
              <a:ext uri="{FF2B5EF4-FFF2-40B4-BE49-F238E27FC236}">
                <a16:creationId xmlns:a16="http://schemas.microsoft.com/office/drawing/2014/main" id="{0640CA9A-7836-5CB9-C22A-4D4A228D7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250" y="4329835"/>
            <a:ext cx="252000" cy="252000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BB05022-2950-85B1-37BD-083162112DFD}"/>
              </a:ext>
            </a:extLst>
          </p:cNvPr>
          <p:cNvCxnSpPr>
            <a:cxnSpLocks/>
          </p:cNvCxnSpPr>
          <p:nvPr/>
        </p:nvCxnSpPr>
        <p:spPr>
          <a:xfrm>
            <a:off x="323293" y="5408648"/>
            <a:ext cx="9221774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6A85D8E-66C1-55AB-470B-F096ED282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" y="5564147"/>
            <a:ext cx="360000" cy="360000"/>
          </a:xfrm>
          <a:prstGeom prst="rect">
            <a:avLst/>
          </a:prstGeom>
        </p:spPr>
      </p:pic>
      <p:pic>
        <p:nvPicPr>
          <p:cNvPr id="66" name="Picture 6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C41EA42-08D6-4855-6893-510316FF6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" y="4587854"/>
            <a:ext cx="360000" cy="360000"/>
          </a:xfrm>
          <a:prstGeom prst="rect">
            <a:avLst/>
          </a:prstGeom>
        </p:spPr>
      </p:pic>
      <p:pic>
        <p:nvPicPr>
          <p:cNvPr id="54" name="Picture 53" descr="A white tick in a blue circle&#10;&#10;Description automatically generated">
            <a:extLst>
              <a:ext uri="{FF2B5EF4-FFF2-40B4-BE49-F238E27FC236}">
                <a16:creationId xmlns:a16="http://schemas.microsoft.com/office/drawing/2014/main" id="{B5D4965B-10BD-5D9D-8D56-49A55211B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64" y="6004537"/>
            <a:ext cx="252000" cy="2520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7A31866-4FA9-208E-6A72-EDCEDEE79445}"/>
              </a:ext>
            </a:extLst>
          </p:cNvPr>
          <p:cNvSpPr txBox="1"/>
          <p:nvPr/>
        </p:nvSpPr>
        <p:spPr>
          <a:xfrm>
            <a:off x="6683074" y="6047473"/>
            <a:ext cx="2928545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Previous Plan Target @2025 outperformed in 2023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3A3EBD-D84D-352F-0D78-EE192ADD1CDA}"/>
              </a:ext>
            </a:extLst>
          </p:cNvPr>
          <p:cNvSpPr/>
          <p:nvPr/>
        </p:nvSpPr>
        <p:spPr>
          <a:xfrm>
            <a:off x="2197072" y="5506847"/>
            <a:ext cx="1630675" cy="431314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Group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372A48-FE92-6467-E78F-47A67B24E2D0}"/>
              </a:ext>
            </a:extLst>
          </p:cNvPr>
          <p:cNvGrpSpPr/>
          <p:nvPr/>
        </p:nvGrpSpPr>
        <p:grpSpPr>
          <a:xfrm>
            <a:off x="9986955" y="186149"/>
            <a:ext cx="1876333" cy="360000"/>
            <a:chOff x="9994907" y="141699"/>
            <a:chExt cx="1876333" cy="360000"/>
          </a:xfrm>
        </p:grpSpPr>
        <p:pic>
          <p:nvPicPr>
            <p:cNvPr id="20" name="Picture 19" descr="Sustainable Development Goals | TDK Electronics - TDK Europe">
              <a:extLst>
                <a:ext uri="{FF2B5EF4-FFF2-40B4-BE49-F238E27FC236}">
                  <a16:creationId xmlns:a16="http://schemas.microsoft.com/office/drawing/2014/main" id="{FBF800F5-B937-D9A8-619D-A7D92DB55DC1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85" t="27411" r="33723" b="38370"/>
            <a:stretch/>
          </p:blipFill>
          <p:spPr bwMode="auto">
            <a:xfrm>
              <a:off x="10373990" y="141699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Picture 28" descr="Sustainable Development Goals | TDK Electronics - TDK Europe">
              <a:extLst>
                <a:ext uri="{FF2B5EF4-FFF2-40B4-BE49-F238E27FC236}">
                  <a16:creationId xmlns:a16="http://schemas.microsoft.com/office/drawing/2014/main" id="{703ECDF7-239A-4E15-558B-A5AC5C1923F3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11" t="65679" r="45142" b="245"/>
            <a:stretch/>
          </p:blipFill>
          <p:spPr bwMode="auto">
            <a:xfrm>
              <a:off x="11132156" y="141699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6" name="Picture 35" descr="Sustainable Development Goals | TDK Electronics - TDK Europe">
              <a:extLst>
                <a:ext uri="{FF2B5EF4-FFF2-40B4-BE49-F238E27FC236}">
                  <a16:creationId xmlns:a16="http://schemas.microsoft.com/office/drawing/2014/main" id="{53B65EDA-A51E-9C47-DBDB-DC3945597B7F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3" t="27116" r="67462" b="38673"/>
            <a:stretch/>
          </p:blipFill>
          <p:spPr bwMode="auto">
            <a:xfrm>
              <a:off x="9994907" y="141699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1" name="Picture 50" descr="Sustainable Development Goals | TDK Electronics - TDK Europe">
              <a:extLst>
                <a:ext uri="{FF2B5EF4-FFF2-40B4-BE49-F238E27FC236}">
                  <a16:creationId xmlns:a16="http://schemas.microsoft.com/office/drawing/2014/main" id="{4BF63871-9A11-D200-71B3-7E00B41DA63E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3" t="65679" r="33855" b="245"/>
            <a:stretch/>
          </p:blipFill>
          <p:spPr bwMode="auto">
            <a:xfrm>
              <a:off x="11511240" y="141699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5" name="Picture 54" descr="Sustainable Development Goals | TDK Electronics - TDK Europe">
              <a:extLst>
                <a:ext uri="{FF2B5EF4-FFF2-40B4-BE49-F238E27FC236}">
                  <a16:creationId xmlns:a16="http://schemas.microsoft.com/office/drawing/2014/main" id="{C0ED414C-F49D-32AC-69F0-FFCDC7F9AB05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5" t="65679" r="67571" b="245"/>
            <a:stretch/>
          </p:blipFill>
          <p:spPr bwMode="auto">
            <a:xfrm>
              <a:off x="10753073" y="141699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B6F11521-57F3-EBDB-7746-DB67445FED9F}"/>
              </a:ext>
            </a:extLst>
          </p:cNvPr>
          <p:cNvSpPr txBox="1">
            <a:spLocks/>
          </p:cNvSpPr>
          <p:nvPr/>
        </p:nvSpPr>
        <p:spPr>
          <a:xfrm>
            <a:off x="317557" y="82621"/>
            <a:ext cx="1312002" cy="76782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NATURE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87C1A9C-60A1-95FB-F5E5-94ED4C075D4C}"/>
              </a:ext>
            </a:extLst>
          </p:cNvPr>
          <p:cNvCxnSpPr>
            <a:cxnSpLocks/>
          </p:cNvCxnSpPr>
          <p:nvPr/>
        </p:nvCxnSpPr>
        <p:spPr>
          <a:xfrm>
            <a:off x="-122412" y="121012"/>
            <a:ext cx="352432" cy="0"/>
          </a:xfrm>
          <a:prstGeom prst="straightConnector1">
            <a:avLst/>
          </a:prstGeom>
          <a:ln w="12700">
            <a:solidFill>
              <a:srgbClr val="31969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Placeholder 49" descr="A long shot of a body of water&#10;&#10;Description automatically generated">
            <a:extLst>
              <a:ext uri="{FF2B5EF4-FFF2-40B4-BE49-F238E27FC236}">
                <a16:creationId xmlns:a16="http://schemas.microsoft.com/office/drawing/2014/main" id="{6863E73D-3575-6635-9BB7-D7F9217395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r="62383"/>
          <a:stretch/>
        </p:blipFill>
        <p:spPr>
          <a:xfrm>
            <a:off x="9711240" y="1039995"/>
            <a:ext cx="2160000" cy="5184000"/>
          </a:xfrm>
        </p:spPr>
      </p:pic>
      <p:sp>
        <p:nvSpPr>
          <p:cNvPr id="39" name="Rectangle 22">
            <a:extLst>
              <a:ext uri="{FF2B5EF4-FFF2-40B4-BE49-F238E27FC236}">
                <a16:creationId xmlns:a16="http://schemas.microsoft.com/office/drawing/2014/main" id="{F02802E6-6FF0-FE28-17FE-490E87BB5F16}"/>
              </a:ext>
            </a:extLst>
          </p:cNvPr>
          <p:cNvSpPr/>
          <p:nvPr/>
        </p:nvSpPr>
        <p:spPr>
          <a:xfrm>
            <a:off x="5328946" y="4559722"/>
            <a:ext cx="1170783" cy="17169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it-IT" sz="1000" b="1" dirty="0" err="1">
                <a:solidFill>
                  <a:schemeClr val="tx1"/>
                </a:solidFill>
              </a:rPr>
              <a:t>yoy</a:t>
            </a:r>
            <a:r>
              <a:rPr lang="it-IT" sz="1000" b="1" dirty="0">
                <a:solidFill>
                  <a:schemeClr val="tx1"/>
                </a:solidFill>
              </a:rPr>
              <a:t> – 11%</a:t>
            </a:r>
          </a:p>
        </p:txBody>
      </p:sp>
      <p:sp>
        <p:nvSpPr>
          <p:cNvPr id="41" name="Rectangle 22">
            <a:extLst>
              <a:ext uri="{FF2B5EF4-FFF2-40B4-BE49-F238E27FC236}">
                <a16:creationId xmlns:a16="http://schemas.microsoft.com/office/drawing/2014/main" id="{3C7173F5-0BBD-77A9-2CB5-630FF2AB73F2}"/>
              </a:ext>
            </a:extLst>
          </p:cNvPr>
          <p:cNvSpPr/>
          <p:nvPr/>
        </p:nvSpPr>
        <p:spPr>
          <a:xfrm>
            <a:off x="5316724" y="5259926"/>
            <a:ext cx="1167050" cy="20996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it-IT" sz="1000" b="1" dirty="0" err="1">
                <a:solidFill>
                  <a:schemeClr val="tx1"/>
                </a:solidFill>
              </a:rPr>
              <a:t>yoy</a:t>
            </a:r>
            <a:r>
              <a:rPr lang="it-IT" sz="1000" b="1" dirty="0">
                <a:solidFill>
                  <a:schemeClr val="tx1"/>
                </a:solidFill>
              </a:rPr>
              <a:t> -5,5%</a:t>
            </a:r>
          </a:p>
        </p:txBody>
      </p:sp>
    </p:spTree>
    <p:extLst>
      <p:ext uri="{BB962C8B-B14F-4D97-AF65-F5344CB8AC3E}">
        <p14:creationId xmlns:p14="http://schemas.microsoft.com/office/powerpoint/2010/main" val="4242669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hink-cell data - do not delete" hidden="1">
            <a:extLst>
              <a:ext uri="{FF2B5EF4-FFF2-40B4-BE49-F238E27FC236}">
                <a16:creationId xmlns:a16="http://schemas.microsoft.com/office/drawing/2014/main" id="{0C98BBA4-4633-20A9-483A-5B8B6602A79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C98BBA4-4633-20A9-483A-5B8B6602A7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" name="object 34">
            <a:extLst>
              <a:ext uri="{FF2B5EF4-FFF2-40B4-BE49-F238E27FC236}">
                <a16:creationId xmlns:a16="http://schemas.microsoft.com/office/drawing/2014/main" id="{34B85116-7922-931E-52DA-EF5FBD4CCE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3486" r="3753" b="1655"/>
          <a:stretch/>
        </p:blipFill>
        <p:spPr>
          <a:xfrm>
            <a:off x="2800017" y="3561517"/>
            <a:ext cx="2271409" cy="1306205"/>
          </a:xfrm>
          <a:prstGeom prst="rect">
            <a:avLst/>
          </a:prstGeom>
        </p:spPr>
      </p:pic>
      <p:pic>
        <p:nvPicPr>
          <p:cNvPr id="67" name="object 33">
            <a:extLst>
              <a:ext uri="{FF2B5EF4-FFF2-40B4-BE49-F238E27FC236}">
                <a16:creationId xmlns:a16="http://schemas.microsoft.com/office/drawing/2014/main" id="{74BA9DFA-20B1-582C-326E-2E81FE95ADBE}"/>
              </a:ext>
            </a:extLst>
          </p:cNvPr>
          <p:cNvPicPr/>
          <p:nvPr/>
        </p:nvPicPr>
        <p:blipFill rotWithShape="1">
          <a:blip r:embed="rId7" cstate="print"/>
          <a:srcRect r="15993" b="-820"/>
          <a:stretch/>
        </p:blipFill>
        <p:spPr>
          <a:xfrm>
            <a:off x="342969" y="3559659"/>
            <a:ext cx="2260799" cy="13167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C798BA-9FEC-15E9-D362-06BE86AFEF32}"/>
              </a:ext>
            </a:extLst>
          </p:cNvPr>
          <p:cNvSpPr/>
          <p:nvPr/>
        </p:nvSpPr>
        <p:spPr>
          <a:xfrm>
            <a:off x="317557" y="1963700"/>
            <a:ext cx="7213953" cy="6403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E3F328-7AAD-22DF-303A-078AFE21F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58" y="175074"/>
            <a:ext cx="9805498" cy="360000"/>
          </a:xfrm>
        </p:spPr>
        <p:txBody>
          <a:bodyPr vert="horz"/>
          <a:lstStyle/>
          <a:p>
            <a:r>
              <a:rPr lang="en-US" sz="1800" dirty="0"/>
              <a:t>Forest: Towards 100% of FSC™-certified Natural Rubber in European plants by 2026</a:t>
            </a:r>
            <a:endParaRPr lang="it-IT" sz="1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C5176A-7768-12CD-7151-3C437E9C92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/>
              <a:t>We promote the development of a Sustainable Natural Rubber Economy based on traced </a:t>
            </a:r>
            <a:br>
              <a:rPr lang="en-US" b="0"/>
            </a:br>
            <a:r>
              <a:rPr lang="en-US" b="0"/>
              <a:t>and certified supply chains, engaging our major partners to be part of this journey</a:t>
            </a:r>
          </a:p>
        </p:txBody>
      </p:sp>
      <p:sp>
        <p:nvSpPr>
          <p:cNvPr id="3" name="Text Placeholder 89">
            <a:extLst>
              <a:ext uri="{FF2B5EF4-FFF2-40B4-BE49-F238E27FC236}">
                <a16:creationId xmlns:a16="http://schemas.microsoft.com/office/drawing/2014/main" id="{9AC911E0-FCCB-2658-87F9-B03FE0246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0" lang="it-IT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ea typeface="Open Sans"/>
                <a:cs typeface="Open Sans"/>
              </a:rPr>
              <a:t>FSC™ N003618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2D812-6FBB-C42E-6F6D-A57D4FE87080}"/>
              </a:ext>
            </a:extLst>
          </p:cNvPr>
          <p:cNvSpPr/>
          <p:nvPr/>
        </p:nvSpPr>
        <p:spPr>
          <a:xfrm>
            <a:off x="8824107" y="2078554"/>
            <a:ext cx="2869124" cy="573880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European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</a:t>
            </a:r>
            <a:r>
              <a:rPr kumimoji="0" lang="it-IT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eforestation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b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</a:t>
            </a:r>
            <a:r>
              <a:rPr kumimoji="0" lang="it-IT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egulation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2BB9E83-3B50-869F-742A-501FF0847E5C}"/>
              </a:ext>
            </a:extLst>
          </p:cNvPr>
          <p:cNvCxnSpPr>
            <a:cxnSpLocks/>
          </p:cNvCxnSpPr>
          <p:nvPr/>
        </p:nvCxnSpPr>
        <p:spPr>
          <a:xfrm>
            <a:off x="336743" y="3170084"/>
            <a:ext cx="7194767" cy="0"/>
          </a:xfrm>
          <a:prstGeom prst="line">
            <a:avLst/>
          </a:prstGeom>
          <a:ln w="12700" cap="flat">
            <a:solidFill>
              <a:schemeClr val="accent6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ject 41">
            <a:extLst>
              <a:ext uri="{FF2B5EF4-FFF2-40B4-BE49-F238E27FC236}">
                <a16:creationId xmlns:a16="http://schemas.microsoft.com/office/drawing/2014/main" id="{53261D5C-05DC-A91E-1EF9-E87CE62B5136}"/>
              </a:ext>
            </a:extLst>
          </p:cNvPr>
          <p:cNvSpPr txBox="1"/>
          <p:nvPr/>
        </p:nvSpPr>
        <p:spPr>
          <a:xfrm>
            <a:off x="1130300" y="2744218"/>
            <a:ext cx="762043" cy="240317"/>
          </a:xfrm>
          <a:prstGeom prst="rect">
            <a:avLst/>
          </a:prstGeom>
          <a:noFill/>
        </p:spPr>
        <p:txBody>
          <a:bodyPr vert="horz" wrap="square" lIns="0" tIns="11552" rIns="0" bIns="0" rtlCol="0">
            <a:spAutoFit/>
          </a:bodyPr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86" b="1" i="0" u="none" strike="noStrike" kern="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2021</a:t>
            </a:r>
            <a:endParaRPr kumimoji="0" lang="it-IT" sz="14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Gotham"/>
            </a:endParaRPr>
          </a:p>
        </p:txBody>
      </p:sp>
      <p:sp>
        <p:nvSpPr>
          <p:cNvPr id="38" name="object 42">
            <a:extLst>
              <a:ext uri="{FF2B5EF4-FFF2-40B4-BE49-F238E27FC236}">
                <a16:creationId xmlns:a16="http://schemas.microsoft.com/office/drawing/2014/main" id="{A76A3ECB-9A1C-871E-CB7F-F44C073024DE}"/>
              </a:ext>
            </a:extLst>
          </p:cNvPr>
          <p:cNvSpPr txBox="1"/>
          <p:nvPr/>
        </p:nvSpPr>
        <p:spPr>
          <a:xfrm>
            <a:off x="3554700" y="2743101"/>
            <a:ext cx="762043" cy="240317"/>
          </a:xfrm>
          <a:prstGeom prst="rect">
            <a:avLst/>
          </a:prstGeom>
          <a:noFill/>
        </p:spPr>
        <p:txBody>
          <a:bodyPr vert="horz" wrap="square" lIns="0" tIns="11552" rIns="0" bIns="0" rtlCol="0">
            <a:spAutoFit/>
          </a:bodyPr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86" b="1" i="0" u="none" strike="noStrike" kern="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2024</a:t>
            </a:r>
            <a:endParaRPr kumimoji="0" lang="it-IT" sz="14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Gotham"/>
            </a:endParaRPr>
          </a:p>
        </p:txBody>
      </p:sp>
      <p:sp>
        <p:nvSpPr>
          <p:cNvPr id="40" name="object 42">
            <a:extLst>
              <a:ext uri="{FF2B5EF4-FFF2-40B4-BE49-F238E27FC236}">
                <a16:creationId xmlns:a16="http://schemas.microsoft.com/office/drawing/2014/main" id="{F071C1DF-623D-DBC7-CF27-F1BD5393FF37}"/>
              </a:ext>
            </a:extLst>
          </p:cNvPr>
          <p:cNvSpPr txBox="1"/>
          <p:nvPr/>
        </p:nvSpPr>
        <p:spPr>
          <a:xfrm>
            <a:off x="6025905" y="2743101"/>
            <a:ext cx="762043" cy="240317"/>
          </a:xfrm>
          <a:prstGeom prst="rect">
            <a:avLst/>
          </a:prstGeom>
          <a:noFill/>
        </p:spPr>
        <p:txBody>
          <a:bodyPr vert="horz" wrap="square" lIns="0" tIns="11552" rIns="0" bIns="0" rtlCol="0">
            <a:spAutoFit/>
          </a:bodyPr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86" b="1" i="0" u="none" strike="noStrike" kern="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2026</a:t>
            </a:r>
            <a:endParaRPr kumimoji="0" lang="it-IT" sz="14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Gotham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7E5018-526E-E620-05D6-138CA536DFD8}"/>
              </a:ext>
            </a:extLst>
          </p:cNvPr>
          <p:cNvSpPr txBox="1"/>
          <p:nvPr/>
        </p:nvSpPr>
        <p:spPr>
          <a:xfrm>
            <a:off x="338716" y="1956381"/>
            <a:ext cx="5173988" cy="24413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0199F4-4B1E-08F5-A25B-94F4CE8A3758}"/>
              </a:ext>
            </a:extLst>
          </p:cNvPr>
          <p:cNvGrpSpPr/>
          <p:nvPr/>
        </p:nvGrpSpPr>
        <p:grpSpPr>
          <a:xfrm>
            <a:off x="393334" y="2022641"/>
            <a:ext cx="6961195" cy="507065"/>
            <a:chOff x="2152118" y="2320462"/>
            <a:chExt cx="7372109" cy="50706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868E8F8-9DAB-CA70-7B50-18DBBAA9CFDC}"/>
                </a:ext>
              </a:extLst>
            </p:cNvPr>
            <p:cNvSpPr txBox="1"/>
            <p:nvPr/>
          </p:nvSpPr>
          <p:spPr>
            <a:xfrm>
              <a:off x="2744069" y="2343162"/>
              <a:ext cx="67801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srgbClr val="208B8F"/>
                  </a:solidFill>
                  <a:effectLst/>
                  <a:uLnTx/>
                  <a:uFillTx/>
                  <a:latin typeface="GOTHAM-MEDIUM" pitchFamily="50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Forest Stewardship Council™ 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ensures that products from Forest origin are managed in a way that preserves biological diversity and benefits the lives of local people and workers</a:t>
              </a:r>
            </a:p>
          </p:txBody>
        </p:sp>
        <p:pic>
          <p:nvPicPr>
            <p:cNvPr id="47" name="Picture 2" descr="FSC Claim, Labels, and Logo | Forest Stewardship Council">
              <a:extLst>
                <a:ext uri="{FF2B5EF4-FFF2-40B4-BE49-F238E27FC236}">
                  <a16:creationId xmlns:a16="http://schemas.microsoft.com/office/drawing/2014/main" id="{97A08E7C-5594-8A8D-278A-6239F3940C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118" y="2320462"/>
              <a:ext cx="523935" cy="507065"/>
            </a:xfrm>
            <a:prstGeom prst="rect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F89C9BE-8FC4-2A0D-7FD9-6C60EFCFC345}"/>
              </a:ext>
            </a:extLst>
          </p:cNvPr>
          <p:cNvSpPr>
            <a:spLocks noChangeAspect="1"/>
          </p:cNvSpPr>
          <p:nvPr/>
        </p:nvSpPr>
        <p:spPr>
          <a:xfrm>
            <a:off x="1365368" y="3062084"/>
            <a:ext cx="216000" cy="21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8453EE7-0876-3344-4C8D-C75AA8A95B0E}"/>
              </a:ext>
            </a:extLst>
          </p:cNvPr>
          <p:cNvSpPr>
            <a:spLocks noChangeAspect="1"/>
          </p:cNvSpPr>
          <p:nvPr/>
        </p:nvSpPr>
        <p:spPr>
          <a:xfrm>
            <a:off x="3827721" y="3062084"/>
            <a:ext cx="216000" cy="2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51004F9-9661-722A-1A97-A38631C93795}"/>
              </a:ext>
            </a:extLst>
          </p:cNvPr>
          <p:cNvSpPr>
            <a:spLocks noChangeAspect="1"/>
          </p:cNvSpPr>
          <p:nvPr/>
        </p:nvSpPr>
        <p:spPr>
          <a:xfrm>
            <a:off x="6298926" y="3062084"/>
            <a:ext cx="216000" cy="2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22528C-5733-30D5-2970-CF00D7AFCB5A}"/>
              </a:ext>
            </a:extLst>
          </p:cNvPr>
          <p:cNvSpPr/>
          <p:nvPr/>
        </p:nvSpPr>
        <p:spPr>
          <a:xfrm>
            <a:off x="2798119" y="3559247"/>
            <a:ext cx="2275204" cy="2300075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648073-AA9A-9C52-3C2F-961C720D5B95}"/>
              </a:ext>
            </a:extLst>
          </p:cNvPr>
          <p:cNvSpPr/>
          <p:nvPr/>
        </p:nvSpPr>
        <p:spPr>
          <a:xfrm>
            <a:off x="336743" y="3559247"/>
            <a:ext cx="2273250" cy="2300075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object 37">
            <a:extLst>
              <a:ext uri="{FF2B5EF4-FFF2-40B4-BE49-F238E27FC236}">
                <a16:creationId xmlns:a16="http://schemas.microsoft.com/office/drawing/2014/main" id="{2196A816-B14C-4175-37CD-88622356B64E}"/>
              </a:ext>
            </a:extLst>
          </p:cNvPr>
          <p:cNvSpPr/>
          <p:nvPr/>
        </p:nvSpPr>
        <p:spPr>
          <a:xfrm>
            <a:off x="588695" y="4177572"/>
            <a:ext cx="453792" cy="468031"/>
          </a:xfrm>
          <a:custGeom>
            <a:avLst/>
            <a:gdLst/>
            <a:ahLst/>
            <a:cxnLst/>
            <a:rect l="l" t="t" r="r" b="b"/>
            <a:pathLst>
              <a:path w="890269" h="890270">
                <a:moveTo>
                  <a:pt x="445012" y="890025"/>
                </a:moveTo>
                <a:lnTo>
                  <a:pt x="493501" y="887413"/>
                </a:lnTo>
                <a:lnTo>
                  <a:pt x="540477" y="879761"/>
                </a:lnTo>
                <a:lnTo>
                  <a:pt x="585670" y="867338"/>
                </a:lnTo>
                <a:lnTo>
                  <a:pt x="628807" y="850416"/>
                </a:lnTo>
                <a:lnTo>
                  <a:pt x="669618" y="829267"/>
                </a:lnTo>
                <a:lnTo>
                  <a:pt x="707830" y="804163"/>
                </a:lnTo>
                <a:lnTo>
                  <a:pt x="743173" y="775374"/>
                </a:lnTo>
                <a:lnTo>
                  <a:pt x="775374" y="743173"/>
                </a:lnTo>
                <a:lnTo>
                  <a:pt x="804163" y="707830"/>
                </a:lnTo>
                <a:lnTo>
                  <a:pt x="829267" y="669618"/>
                </a:lnTo>
                <a:lnTo>
                  <a:pt x="850416" y="628807"/>
                </a:lnTo>
                <a:lnTo>
                  <a:pt x="867338" y="585670"/>
                </a:lnTo>
                <a:lnTo>
                  <a:pt x="879761" y="540477"/>
                </a:lnTo>
                <a:lnTo>
                  <a:pt x="887413" y="493501"/>
                </a:lnTo>
                <a:lnTo>
                  <a:pt x="890025" y="445012"/>
                </a:lnTo>
                <a:lnTo>
                  <a:pt x="887413" y="396523"/>
                </a:lnTo>
                <a:lnTo>
                  <a:pt x="879761" y="349547"/>
                </a:lnTo>
                <a:lnTo>
                  <a:pt x="867338" y="304354"/>
                </a:lnTo>
                <a:lnTo>
                  <a:pt x="850416" y="261217"/>
                </a:lnTo>
                <a:lnTo>
                  <a:pt x="829267" y="220406"/>
                </a:lnTo>
                <a:lnTo>
                  <a:pt x="804163" y="182194"/>
                </a:lnTo>
                <a:lnTo>
                  <a:pt x="775374" y="146851"/>
                </a:lnTo>
                <a:lnTo>
                  <a:pt x="743173" y="114650"/>
                </a:lnTo>
                <a:lnTo>
                  <a:pt x="707830" y="85861"/>
                </a:lnTo>
                <a:lnTo>
                  <a:pt x="669618" y="60757"/>
                </a:lnTo>
                <a:lnTo>
                  <a:pt x="628807" y="39608"/>
                </a:lnTo>
                <a:lnTo>
                  <a:pt x="585670" y="22687"/>
                </a:lnTo>
                <a:lnTo>
                  <a:pt x="540477" y="10264"/>
                </a:lnTo>
                <a:lnTo>
                  <a:pt x="493501" y="2611"/>
                </a:lnTo>
                <a:lnTo>
                  <a:pt x="445012" y="0"/>
                </a:lnTo>
                <a:lnTo>
                  <a:pt x="396523" y="2611"/>
                </a:lnTo>
                <a:lnTo>
                  <a:pt x="349547" y="10264"/>
                </a:lnTo>
                <a:lnTo>
                  <a:pt x="304354" y="22687"/>
                </a:lnTo>
                <a:lnTo>
                  <a:pt x="261217" y="39608"/>
                </a:lnTo>
                <a:lnTo>
                  <a:pt x="220406" y="60757"/>
                </a:lnTo>
                <a:lnTo>
                  <a:pt x="182194" y="85861"/>
                </a:lnTo>
                <a:lnTo>
                  <a:pt x="146851" y="114650"/>
                </a:lnTo>
                <a:lnTo>
                  <a:pt x="114650" y="146851"/>
                </a:lnTo>
                <a:lnTo>
                  <a:pt x="85861" y="182194"/>
                </a:lnTo>
                <a:lnTo>
                  <a:pt x="60757" y="220406"/>
                </a:lnTo>
                <a:lnTo>
                  <a:pt x="39608" y="261217"/>
                </a:lnTo>
                <a:lnTo>
                  <a:pt x="22687" y="304354"/>
                </a:lnTo>
                <a:lnTo>
                  <a:pt x="10264" y="349547"/>
                </a:lnTo>
                <a:lnTo>
                  <a:pt x="2611" y="396523"/>
                </a:lnTo>
                <a:lnTo>
                  <a:pt x="0" y="445012"/>
                </a:lnTo>
                <a:lnTo>
                  <a:pt x="2611" y="493501"/>
                </a:lnTo>
                <a:lnTo>
                  <a:pt x="10264" y="540477"/>
                </a:lnTo>
                <a:lnTo>
                  <a:pt x="22687" y="585670"/>
                </a:lnTo>
                <a:lnTo>
                  <a:pt x="39608" y="628807"/>
                </a:lnTo>
                <a:lnTo>
                  <a:pt x="60757" y="669618"/>
                </a:lnTo>
                <a:lnTo>
                  <a:pt x="85861" y="707830"/>
                </a:lnTo>
                <a:lnTo>
                  <a:pt x="114650" y="743173"/>
                </a:lnTo>
                <a:lnTo>
                  <a:pt x="146851" y="775374"/>
                </a:lnTo>
                <a:lnTo>
                  <a:pt x="182194" y="804163"/>
                </a:lnTo>
                <a:lnTo>
                  <a:pt x="220406" y="829267"/>
                </a:lnTo>
                <a:lnTo>
                  <a:pt x="261217" y="850416"/>
                </a:lnTo>
                <a:lnTo>
                  <a:pt x="304354" y="867338"/>
                </a:lnTo>
                <a:lnTo>
                  <a:pt x="349547" y="879761"/>
                </a:lnTo>
                <a:lnTo>
                  <a:pt x="396523" y="887413"/>
                </a:lnTo>
                <a:lnTo>
                  <a:pt x="445012" y="890025"/>
                </a:lnTo>
                <a:close/>
              </a:path>
            </a:pathLst>
          </a:custGeom>
          <a:ln w="285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object 30">
            <a:extLst>
              <a:ext uri="{FF2B5EF4-FFF2-40B4-BE49-F238E27FC236}">
                <a16:creationId xmlns:a16="http://schemas.microsoft.com/office/drawing/2014/main" id="{8EC452A6-F68A-E671-0E76-12A4D9E27EB9}"/>
              </a:ext>
            </a:extLst>
          </p:cNvPr>
          <p:cNvSpPr txBox="1"/>
          <p:nvPr/>
        </p:nvSpPr>
        <p:spPr>
          <a:xfrm>
            <a:off x="2975839" y="4981864"/>
            <a:ext cx="1980000" cy="5227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3081" lvl="0" indent="0" algn="l" defTabSz="554492" rtl="0" eaLnBrk="1" fontAlgn="auto" latinLnBrk="0" hangingPunct="1">
              <a:lnSpc>
                <a:spcPct val="1030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World first F1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®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FSC™ certified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tyre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 2024 season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146D93-4EAB-0059-0F50-FB5AC0F15E4B}"/>
              </a:ext>
            </a:extLst>
          </p:cNvPr>
          <p:cNvSpPr txBox="1"/>
          <p:nvPr/>
        </p:nvSpPr>
        <p:spPr>
          <a:xfrm>
            <a:off x="5416926" y="4981864"/>
            <a:ext cx="1980000" cy="558102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3081" lvl="0" indent="0" algn="l" defTabSz="554492" rtl="0" eaLnBrk="1" fontAlgn="auto" latinLnBrk="0" hangingPunct="1">
              <a:lnSpc>
                <a:spcPct val="1030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100%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FSC™-certified Natural 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Rubber </a:t>
            </a:r>
            <a:r>
              <a:rPr kumimoji="0" lang="it-IT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used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</a:t>
            </a:r>
            <a:r>
              <a:rPr kumimoji="0" lang="it-IT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</a:t>
            </a:r>
            <a:r>
              <a:rPr kumimoji="0" lang="it-IT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ropean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Pirelli </a:t>
            </a:r>
            <a:r>
              <a:rPr kumimoji="0" lang="it-IT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plants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object 30">
            <a:extLst>
              <a:ext uri="{FF2B5EF4-FFF2-40B4-BE49-F238E27FC236}">
                <a16:creationId xmlns:a16="http://schemas.microsoft.com/office/drawing/2014/main" id="{90E58E0C-6BE8-8257-E3F0-C9AAE7DFBF65}"/>
              </a:ext>
            </a:extLst>
          </p:cNvPr>
          <p:cNvSpPr txBox="1"/>
          <p:nvPr/>
        </p:nvSpPr>
        <p:spPr>
          <a:xfrm>
            <a:off x="483368" y="4981864"/>
            <a:ext cx="1980000" cy="792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3081" lvl="0" indent="0" algn="l" defTabSz="554492" rtl="0" eaLnBrk="1" fontAlgn="auto" latinLnBrk="0" hangingPunct="1">
              <a:lnSpc>
                <a:spcPct val="1030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World</a:t>
            </a:r>
            <a:r>
              <a:rPr kumimoji="0" lang="en-US" sz="1200" b="0" i="0" u="none" strike="noStrike" kern="0" cap="none" spc="-1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first</a:t>
            </a:r>
            <a:r>
              <a:rPr kumimoji="0" lang="en-US" sz="1200" b="0" i="0" u="none" strike="noStrike" kern="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 consumer </a:t>
            </a:r>
            <a:r>
              <a:rPr kumimoji="0" lang="en-US" sz="1200" b="0" i="0" u="none" strike="noStrike" kern="0" cap="none" spc="-7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FSC™</a:t>
            </a:r>
            <a:r>
              <a:rPr kumimoji="0" lang="en-US" sz="1200" b="0" i="0" u="none" strike="noStrike" kern="0" cap="none" spc="-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certified</a:t>
            </a:r>
            <a:r>
              <a:rPr kumimoji="0" lang="en-US" sz="1200" b="0" i="0" u="none" strike="noStrike" kern="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 </a:t>
            </a:r>
            <a:r>
              <a:rPr kumimoji="0" lang="en-US" sz="1200" b="0" i="0" u="none" strike="noStrike" kern="0" cap="none" spc="-6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tyres</a:t>
            </a:r>
            <a:r>
              <a:rPr kumimoji="0" lang="en-US" sz="1200" b="0" i="0" u="none" strike="noStrike" kern="0" cap="none" spc="-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,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made</a:t>
            </a:r>
            <a:r>
              <a:rPr kumimoji="0" lang="en-US" sz="1200" b="0" i="0" u="none" strike="noStrike" kern="0" cap="none" spc="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in</a:t>
            </a:r>
            <a:r>
              <a:rPr kumimoji="0" lang="en-US" sz="1200" b="0" i="0" u="none" strike="noStrike" kern="0" cap="none" spc="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Rome</a:t>
            </a:r>
            <a:r>
              <a:rPr kumimoji="0" lang="en-US" sz="1200" b="0" i="0" u="none" strike="noStrike" kern="0" cap="none" spc="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(Georgia,</a:t>
            </a:r>
            <a:r>
              <a:rPr kumimoji="0" lang="en-US" sz="1200" b="0" i="0" u="none" strike="noStrike" kern="0" cap="none" spc="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 </a:t>
            </a:r>
            <a:r>
              <a:rPr kumimoji="0" lang="en-US" sz="1200" b="0" i="0" u="none" strike="noStrike" kern="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US) for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Gotham"/>
              </a:rPr>
              <a:t> BMW X5 </a:t>
            </a:r>
          </a:p>
        </p:txBody>
      </p:sp>
      <p:pic>
        <p:nvPicPr>
          <p:cNvPr id="45" name="object 35">
            <a:extLst>
              <a:ext uri="{FF2B5EF4-FFF2-40B4-BE49-F238E27FC236}">
                <a16:creationId xmlns:a16="http://schemas.microsoft.com/office/drawing/2014/main" id="{FAE435B9-E46C-CE07-C503-0207B8B87BDD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31128" y="4199152"/>
            <a:ext cx="335275" cy="345795"/>
          </a:xfrm>
          <a:prstGeom prst="rect">
            <a:avLst/>
          </a:prstGeom>
        </p:spPr>
      </p:pic>
      <p:sp>
        <p:nvSpPr>
          <p:cNvPr id="49" name="object 36">
            <a:extLst>
              <a:ext uri="{FF2B5EF4-FFF2-40B4-BE49-F238E27FC236}">
                <a16:creationId xmlns:a16="http://schemas.microsoft.com/office/drawing/2014/main" id="{9B0E0367-1FC2-9578-8535-64440F73815A}"/>
              </a:ext>
            </a:extLst>
          </p:cNvPr>
          <p:cNvSpPr/>
          <p:nvPr/>
        </p:nvSpPr>
        <p:spPr>
          <a:xfrm>
            <a:off x="4531022" y="4199043"/>
            <a:ext cx="335486" cy="346013"/>
          </a:xfrm>
          <a:custGeom>
            <a:avLst/>
            <a:gdLst/>
            <a:ahLst/>
            <a:cxnLst/>
            <a:rect l="l" t="t" r="r" b="b"/>
            <a:pathLst>
              <a:path w="880109" h="880109">
                <a:moveTo>
                  <a:pt x="439777" y="879554"/>
                </a:moveTo>
                <a:lnTo>
                  <a:pt x="487695" y="876973"/>
                </a:lnTo>
                <a:lnTo>
                  <a:pt x="534119" y="869411"/>
                </a:lnTo>
                <a:lnTo>
                  <a:pt x="578780" y="857134"/>
                </a:lnTo>
                <a:lnTo>
                  <a:pt x="621410" y="840411"/>
                </a:lnTo>
                <a:lnTo>
                  <a:pt x="661741" y="819511"/>
                </a:lnTo>
                <a:lnTo>
                  <a:pt x="699504" y="794703"/>
                </a:lnTo>
                <a:lnTo>
                  <a:pt x="734430" y="766253"/>
                </a:lnTo>
                <a:lnTo>
                  <a:pt x="766253" y="734430"/>
                </a:lnTo>
                <a:lnTo>
                  <a:pt x="794703" y="699504"/>
                </a:lnTo>
                <a:lnTo>
                  <a:pt x="819511" y="661741"/>
                </a:lnTo>
                <a:lnTo>
                  <a:pt x="840411" y="621410"/>
                </a:lnTo>
                <a:lnTo>
                  <a:pt x="857134" y="578780"/>
                </a:lnTo>
                <a:lnTo>
                  <a:pt x="869411" y="534119"/>
                </a:lnTo>
                <a:lnTo>
                  <a:pt x="876973" y="487695"/>
                </a:lnTo>
                <a:lnTo>
                  <a:pt x="879554" y="439777"/>
                </a:lnTo>
                <a:lnTo>
                  <a:pt x="876973" y="391858"/>
                </a:lnTo>
                <a:lnTo>
                  <a:pt x="869411" y="345434"/>
                </a:lnTo>
                <a:lnTo>
                  <a:pt x="857134" y="300773"/>
                </a:lnTo>
                <a:lnTo>
                  <a:pt x="840411" y="258143"/>
                </a:lnTo>
                <a:lnTo>
                  <a:pt x="819511" y="217813"/>
                </a:lnTo>
                <a:lnTo>
                  <a:pt x="794703" y="180050"/>
                </a:lnTo>
                <a:lnTo>
                  <a:pt x="766253" y="145123"/>
                </a:lnTo>
                <a:lnTo>
                  <a:pt x="734430" y="113301"/>
                </a:lnTo>
                <a:lnTo>
                  <a:pt x="699504" y="84851"/>
                </a:lnTo>
                <a:lnTo>
                  <a:pt x="661741" y="60042"/>
                </a:lnTo>
                <a:lnTo>
                  <a:pt x="621410" y="39142"/>
                </a:lnTo>
                <a:lnTo>
                  <a:pt x="578780" y="22420"/>
                </a:lnTo>
                <a:lnTo>
                  <a:pt x="534119" y="10143"/>
                </a:lnTo>
                <a:lnTo>
                  <a:pt x="487695" y="2580"/>
                </a:lnTo>
                <a:lnTo>
                  <a:pt x="439777" y="0"/>
                </a:lnTo>
                <a:lnTo>
                  <a:pt x="391858" y="2580"/>
                </a:lnTo>
                <a:lnTo>
                  <a:pt x="345434" y="10143"/>
                </a:lnTo>
                <a:lnTo>
                  <a:pt x="300773" y="22420"/>
                </a:lnTo>
                <a:lnTo>
                  <a:pt x="258143" y="39142"/>
                </a:lnTo>
                <a:lnTo>
                  <a:pt x="217813" y="60042"/>
                </a:lnTo>
                <a:lnTo>
                  <a:pt x="180050" y="84851"/>
                </a:lnTo>
                <a:lnTo>
                  <a:pt x="145123" y="113301"/>
                </a:lnTo>
                <a:lnTo>
                  <a:pt x="113301" y="145123"/>
                </a:lnTo>
                <a:lnTo>
                  <a:pt x="84851" y="180050"/>
                </a:lnTo>
                <a:lnTo>
                  <a:pt x="60042" y="217813"/>
                </a:lnTo>
                <a:lnTo>
                  <a:pt x="39142" y="258143"/>
                </a:lnTo>
                <a:lnTo>
                  <a:pt x="22420" y="300773"/>
                </a:lnTo>
                <a:lnTo>
                  <a:pt x="10143" y="345434"/>
                </a:lnTo>
                <a:lnTo>
                  <a:pt x="2580" y="391858"/>
                </a:lnTo>
                <a:lnTo>
                  <a:pt x="0" y="439777"/>
                </a:lnTo>
                <a:lnTo>
                  <a:pt x="2580" y="487695"/>
                </a:lnTo>
                <a:lnTo>
                  <a:pt x="10143" y="534119"/>
                </a:lnTo>
                <a:lnTo>
                  <a:pt x="22420" y="578780"/>
                </a:lnTo>
                <a:lnTo>
                  <a:pt x="39142" y="621410"/>
                </a:lnTo>
                <a:lnTo>
                  <a:pt x="60042" y="661741"/>
                </a:lnTo>
                <a:lnTo>
                  <a:pt x="84851" y="699504"/>
                </a:lnTo>
                <a:lnTo>
                  <a:pt x="113301" y="734430"/>
                </a:lnTo>
                <a:lnTo>
                  <a:pt x="145123" y="766253"/>
                </a:lnTo>
                <a:lnTo>
                  <a:pt x="180050" y="794703"/>
                </a:lnTo>
                <a:lnTo>
                  <a:pt x="217813" y="819511"/>
                </a:lnTo>
                <a:lnTo>
                  <a:pt x="258143" y="840411"/>
                </a:lnTo>
                <a:lnTo>
                  <a:pt x="300773" y="857134"/>
                </a:lnTo>
                <a:lnTo>
                  <a:pt x="345434" y="869411"/>
                </a:lnTo>
                <a:lnTo>
                  <a:pt x="391858" y="876973"/>
                </a:lnTo>
                <a:lnTo>
                  <a:pt x="439777" y="879554"/>
                </a:lnTo>
                <a:close/>
              </a:path>
            </a:pathLst>
          </a:custGeom>
          <a:ln w="285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7D5B49-1EF7-86D9-1654-3D9B00178165}"/>
              </a:ext>
            </a:extLst>
          </p:cNvPr>
          <p:cNvSpPr txBox="1"/>
          <p:nvPr/>
        </p:nvSpPr>
        <p:spPr>
          <a:xfrm>
            <a:off x="8824107" y="4276387"/>
            <a:ext cx="2638299" cy="369332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DengXian"/>
                <a:cs typeface="Arial"/>
              </a:rPr>
              <a:t>Tracing &amp; Due Diligence </a:t>
            </a: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DengXian"/>
                <a:cs typeface="Arial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DengXian"/>
                <a:cs typeface="Arial"/>
              </a:rPr>
              <a:t>- 30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DengXian"/>
                <a:cs typeface="Arial"/>
              </a:rPr>
              <a:t>December 2025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48ADBF9-B72A-4E32-2692-1DE3E0A6926D}"/>
              </a:ext>
            </a:extLst>
          </p:cNvPr>
          <p:cNvGrpSpPr/>
          <p:nvPr/>
        </p:nvGrpSpPr>
        <p:grpSpPr>
          <a:xfrm>
            <a:off x="7974021" y="4121820"/>
            <a:ext cx="657030" cy="678466"/>
            <a:chOff x="7986360" y="4121820"/>
            <a:chExt cx="657030" cy="67846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FE096B-1331-5552-5169-05C3C4E0362C}"/>
                </a:ext>
              </a:extLst>
            </p:cNvPr>
            <p:cNvSpPr txBox="1"/>
            <p:nvPr/>
          </p:nvSpPr>
          <p:spPr>
            <a:xfrm>
              <a:off x="7986360" y="4544947"/>
              <a:ext cx="657030" cy="255339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TIMING</a:t>
              </a:r>
              <a:endParaRPr kumimoji="0" lang="it-IT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34D070E-7861-6A01-DC88-D507FD413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34875" y="4121820"/>
              <a:ext cx="360000" cy="360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5ABE566-653D-EAB3-3ADA-B094B2A61577}"/>
              </a:ext>
            </a:extLst>
          </p:cNvPr>
          <p:cNvSpPr txBox="1"/>
          <p:nvPr/>
        </p:nvSpPr>
        <p:spPr>
          <a:xfrm>
            <a:off x="8824107" y="5318735"/>
            <a:ext cx="2539562" cy="369332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DengXian"/>
                <a:cs typeface="Arial"/>
              </a:rPr>
              <a:t>Beef, wood, palm oil, soya, coffee, cocoa.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DengXian"/>
                <a:cs typeface="Arial"/>
              </a:rPr>
              <a:t>Rubber and derivatives. 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EA44E9-5949-C3D8-AE80-D675458417C0}"/>
              </a:ext>
            </a:extLst>
          </p:cNvPr>
          <p:cNvGrpSpPr/>
          <p:nvPr/>
        </p:nvGrpSpPr>
        <p:grpSpPr>
          <a:xfrm>
            <a:off x="7970010" y="5164168"/>
            <a:ext cx="665053" cy="678466"/>
            <a:chOff x="7946154" y="5164168"/>
            <a:chExt cx="665053" cy="678466"/>
          </a:xfrm>
        </p:grpSpPr>
        <p:pic>
          <p:nvPicPr>
            <p:cNvPr id="25" name="Picture 2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005B2AB1-B4A8-5B6B-9077-B63AFD4B4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8680" y="5164168"/>
              <a:ext cx="360000" cy="360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319E7D-3530-59EE-51CA-2AE9A1991695}"/>
                </a:ext>
              </a:extLst>
            </p:cNvPr>
            <p:cNvSpPr txBox="1"/>
            <p:nvPr/>
          </p:nvSpPr>
          <p:spPr>
            <a:xfrm>
              <a:off x="7946154" y="5587295"/>
              <a:ext cx="665053" cy="255339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SCOPE</a:t>
              </a:r>
              <a:endParaRPr kumimoji="0" lang="it-IT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7054A18-2EBB-E9FE-6DE1-3480CD08CD6A}"/>
              </a:ext>
            </a:extLst>
          </p:cNvPr>
          <p:cNvCxnSpPr>
            <a:cxnSpLocks/>
          </p:cNvCxnSpPr>
          <p:nvPr/>
        </p:nvCxnSpPr>
        <p:spPr>
          <a:xfrm>
            <a:off x="7761895" y="1824754"/>
            <a:ext cx="7098" cy="3996516"/>
          </a:xfrm>
          <a:prstGeom prst="line">
            <a:avLst/>
          </a:prstGeom>
          <a:ln w="12700" cap="flat">
            <a:solidFill>
              <a:schemeClr val="accent4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7AC412C-7EE1-169D-1533-78AC17932A7A}"/>
              </a:ext>
            </a:extLst>
          </p:cNvPr>
          <p:cNvCxnSpPr>
            <a:cxnSpLocks/>
          </p:cNvCxnSpPr>
          <p:nvPr/>
        </p:nvCxnSpPr>
        <p:spPr>
          <a:xfrm flipH="1">
            <a:off x="7932192" y="3968088"/>
            <a:ext cx="3937546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4B55399-B9FC-0CC9-D783-5237BDB5E216}"/>
              </a:ext>
            </a:extLst>
          </p:cNvPr>
          <p:cNvCxnSpPr>
            <a:cxnSpLocks/>
          </p:cNvCxnSpPr>
          <p:nvPr/>
        </p:nvCxnSpPr>
        <p:spPr>
          <a:xfrm flipH="1">
            <a:off x="7932192" y="4990865"/>
            <a:ext cx="3937546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9C19E027-62EB-C6E6-191B-099AEDFB0513}"/>
              </a:ext>
            </a:extLst>
          </p:cNvPr>
          <p:cNvSpPr/>
          <p:nvPr/>
        </p:nvSpPr>
        <p:spPr>
          <a:xfrm>
            <a:off x="7946155" y="1963700"/>
            <a:ext cx="3907130" cy="842670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9C0DB25-F533-5E8A-479B-676A953CCEC6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22537" y="2190193"/>
            <a:ext cx="360000" cy="360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74A15DD-CD1E-E6F8-8935-8E0C32AB29FB}"/>
              </a:ext>
            </a:extLst>
          </p:cNvPr>
          <p:cNvSpPr/>
          <p:nvPr/>
        </p:nvSpPr>
        <p:spPr>
          <a:xfrm>
            <a:off x="332365" y="1259928"/>
            <a:ext cx="7429530" cy="360000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11FCE7-08B3-FDE4-4D00-2D738BA3E7DC}"/>
              </a:ext>
            </a:extLst>
          </p:cNvPr>
          <p:cNvSpPr txBox="1"/>
          <p:nvPr/>
        </p:nvSpPr>
        <p:spPr>
          <a:xfrm>
            <a:off x="7531510" y="1259928"/>
            <a:ext cx="4334529" cy="3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  <a:miter lim="800000"/>
          </a:ln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Arrow: Chevron 47">
            <a:extLst>
              <a:ext uri="{FF2B5EF4-FFF2-40B4-BE49-F238E27FC236}">
                <a16:creationId xmlns:a16="http://schemas.microsoft.com/office/drawing/2014/main" id="{B77234CD-D557-F9F1-2461-F6E9A1C86FAD}"/>
              </a:ext>
            </a:extLst>
          </p:cNvPr>
          <p:cNvSpPr/>
          <p:nvPr/>
        </p:nvSpPr>
        <p:spPr>
          <a:xfrm>
            <a:off x="7217544" y="1235168"/>
            <a:ext cx="544351" cy="406401"/>
          </a:xfrm>
          <a:prstGeom prst="chevron">
            <a:avLst/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F42EFBD-D2EA-2206-90AB-B51D503EFD10}"/>
              </a:ext>
            </a:extLst>
          </p:cNvPr>
          <p:cNvSpPr txBox="1"/>
          <p:nvPr/>
        </p:nvSpPr>
        <p:spPr>
          <a:xfrm>
            <a:off x="393334" y="1323500"/>
            <a:ext cx="3319130" cy="232857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Pirelli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unique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FSC™</a:t>
            </a:r>
            <a:r>
              <a:rPr kumimoji="0" lang="it-IT" sz="16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strategy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B191115-4C58-237C-B93E-17045ADE46DA}"/>
              </a:ext>
            </a:extLst>
          </p:cNvPr>
          <p:cNvSpPr txBox="1"/>
          <p:nvPr/>
        </p:nvSpPr>
        <p:spPr>
          <a:xfrm>
            <a:off x="7904418" y="1306817"/>
            <a:ext cx="3974226" cy="240822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Full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readiness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vs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upcoming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regulations</a:t>
            </a: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5" name="Picture 54" descr="A high angle view of a building&#10;&#10;Description automatically generated">
            <a:extLst>
              <a:ext uri="{FF2B5EF4-FFF2-40B4-BE49-F238E27FC236}">
                <a16:creationId xmlns:a16="http://schemas.microsoft.com/office/drawing/2014/main" id="{C718654A-4DF2-5C4C-E31C-9A072B91CE0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" t="5199" r="7935" b="3495"/>
          <a:stretch/>
        </p:blipFill>
        <p:spPr>
          <a:xfrm>
            <a:off x="5278332" y="3557690"/>
            <a:ext cx="2257188" cy="131938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942FA7C-83FB-A188-66F4-10134A108A5F}"/>
              </a:ext>
            </a:extLst>
          </p:cNvPr>
          <p:cNvSpPr/>
          <p:nvPr/>
        </p:nvSpPr>
        <p:spPr>
          <a:xfrm>
            <a:off x="5269324" y="3559247"/>
            <a:ext cx="2275204" cy="2300075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BA67CA-D0F9-DD25-BA26-3E2C41372594}"/>
              </a:ext>
            </a:extLst>
          </p:cNvPr>
          <p:cNvSpPr txBox="1"/>
          <p:nvPr/>
        </p:nvSpPr>
        <p:spPr>
          <a:xfrm>
            <a:off x="8824107" y="3000229"/>
            <a:ext cx="2638299" cy="738664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DengXian"/>
                <a:cs typeface="Arial"/>
              </a:rPr>
              <a:t>EU rules to </a:t>
            </a:r>
            <a:r>
              <a:rPr kumimoji="0" lang="it-IT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DengXian"/>
                <a:cs typeface="Arial"/>
              </a:rPr>
              <a:t>guarantee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DengXian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DengXian"/>
                <a:cs typeface="Arial"/>
              </a:rPr>
              <a:t>that the products EU citizens consume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DengXian"/>
                <a:cs typeface="Arial"/>
              </a:rPr>
              <a:t>do not contribute to deforestation or forest degradation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DengXian"/>
                <a:cs typeface="Arial"/>
              </a:rPr>
              <a:t> worldwide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DengXian"/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229931-0D5D-44E8-2E7F-BB3119FD26E7}"/>
              </a:ext>
            </a:extLst>
          </p:cNvPr>
          <p:cNvGrpSpPr/>
          <p:nvPr/>
        </p:nvGrpSpPr>
        <p:grpSpPr>
          <a:xfrm>
            <a:off x="7901407" y="3058698"/>
            <a:ext cx="802259" cy="621727"/>
            <a:chOff x="7901407" y="3120444"/>
            <a:chExt cx="802259" cy="62172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2F722D-1162-75F8-0724-E6FFBF68E807}"/>
                </a:ext>
              </a:extLst>
            </p:cNvPr>
            <p:cNvSpPr txBox="1"/>
            <p:nvPr/>
          </p:nvSpPr>
          <p:spPr>
            <a:xfrm>
              <a:off x="7901407" y="3486833"/>
              <a:ext cx="802259" cy="255338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WHAT IS</a:t>
              </a:r>
              <a:endParaRPr kumimoji="0" lang="it-IT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50607A-EABC-2DB8-DAB8-FEDC8EA18E33}"/>
                </a:ext>
              </a:extLst>
            </p:cNvPr>
            <p:cNvSpPr txBox="1"/>
            <p:nvPr/>
          </p:nvSpPr>
          <p:spPr>
            <a:xfrm>
              <a:off x="8194075" y="3120444"/>
              <a:ext cx="216922" cy="310711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E9A5268-9810-1E55-D94D-0CB436DB64B2}"/>
              </a:ext>
            </a:extLst>
          </p:cNvPr>
          <p:cNvGrpSpPr/>
          <p:nvPr/>
        </p:nvGrpSpPr>
        <p:grpSpPr>
          <a:xfrm>
            <a:off x="10372845" y="179315"/>
            <a:ext cx="1493194" cy="360000"/>
            <a:chOff x="10363754" y="179315"/>
            <a:chExt cx="1493194" cy="360000"/>
          </a:xfrm>
        </p:grpSpPr>
        <p:pic>
          <p:nvPicPr>
            <p:cNvPr id="56" name="Picture 55" descr="Sustainable Development Goals | TDK Electronics - TDK Europe">
              <a:extLst>
                <a:ext uri="{FF2B5EF4-FFF2-40B4-BE49-F238E27FC236}">
                  <a16:creationId xmlns:a16="http://schemas.microsoft.com/office/drawing/2014/main" id="{EE60AC73-7DBD-2FF3-DD46-A8016EAD182B}"/>
                </a:ext>
              </a:extLst>
            </p:cNvPr>
            <p:cNvPicPr/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3" t="65679" r="33855" b="245"/>
            <a:stretch/>
          </p:blipFill>
          <p:spPr bwMode="auto">
            <a:xfrm>
              <a:off x="11119216" y="179315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8" name="Picture 57" descr="Sustainable Development Goals | TDK Electronics - TDK Europe">
              <a:extLst>
                <a:ext uri="{FF2B5EF4-FFF2-40B4-BE49-F238E27FC236}">
                  <a16:creationId xmlns:a16="http://schemas.microsoft.com/office/drawing/2014/main" id="{AC557F2A-9469-5091-1A2D-31CF017E0386}"/>
                </a:ext>
              </a:extLst>
            </p:cNvPr>
            <p:cNvPicPr/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0" t="65679" r="56259" b="245"/>
            <a:stretch/>
          </p:blipFill>
          <p:spPr bwMode="auto">
            <a:xfrm>
              <a:off x="10741485" y="179315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9" name="Picture 58" descr="Sustainable Development Goals | TDK Electronics - TDK Europe">
              <a:extLst>
                <a:ext uri="{FF2B5EF4-FFF2-40B4-BE49-F238E27FC236}">
                  <a16:creationId xmlns:a16="http://schemas.microsoft.com/office/drawing/2014/main" id="{102355B2-4D43-C916-7825-ADA0D18C8341}"/>
                </a:ext>
              </a:extLst>
            </p:cNvPr>
            <p:cNvPicPr/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5" t="65679" r="67571" b="245"/>
            <a:stretch/>
          </p:blipFill>
          <p:spPr bwMode="auto">
            <a:xfrm>
              <a:off x="10363754" y="179315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350D7AB-2382-24E0-98F2-E5DE973800CF}"/>
                </a:ext>
              </a:extLst>
            </p:cNvPr>
            <p:cNvPicPr>
              <a:picLocks/>
            </p:cNvPicPr>
            <p:nvPr/>
          </p:nvPicPr>
          <p:blipFill rotWithShape="1">
            <a:blip r:embed="rId16"/>
            <a:srcRect l="67483" t="87751" r="22070" b="1258"/>
            <a:stretch/>
          </p:blipFill>
          <p:spPr>
            <a:xfrm>
              <a:off x="11496948" y="179315"/>
              <a:ext cx="360000" cy="360000"/>
            </a:xfrm>
            <a:prstGeom prst="rect">
              <a:avLst/>
            </a:prstGeom>
          </p:spPr>
        </p:pic>
      </p:grp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11B531D-4E3C-A3C0-E70F-06368065CAF2}"/>
              </a:ext>
            </a:extLst>
          </p:cNvPr>
          <p:cNvSpPr txBox="1">
            <a:spLocks/>
          </p:cNvSpPr>
          <p:nvPr/>
        </p:nvSpPr>
        <p:spPr>
          <a:xfrm>
            <a:off x="317557" y="82621"/>
            <a:ext cx="1312002" cy="76782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38B741-E271-A369-C44A-67313AAF547E}"/>
              </a:ext>
            </a:extLst>
          </p:cNvPr>
          <p:cNvCxnSpPr>
            <a:cxnSpLocks/>
          </p:cNvCxnSpPr>
          <p:nvPr/>
        </p:nvCxnSpPr>
        <p:spPr>
          <a:xfrm>
            <a:off x="-122412" y="121012"/>
            <a:ext cx="352432" cy="0"/>
          </a:xfrm>
          <a:prstGeom prst="straightConnector1">
            <a:avLst/>
          </a:prstGeom>
          <a:ln w="12700">
            <a:solidFill>
              <a:srgbClr val="31969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930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hink-cell data - do not delete" hidden="1">
            <a:extLst>
              <a:ext uri="{FF2B5EF4-FFF2-40B4-BE49-F238E27FC236}">
                <a16:creationId xmlns:a16="http://schemas.microsoft.com/office/drawing/2014/main" id="{6702ABA5-94F8-C8DD-6A81-188FF55674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702ABA5-94F8-C8DD-6A81-188FF55674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B06F9E0-DA77-9E5D-B5D8-323A1EE9D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Tyre</a:t>
            </a:r>
            <a:r>
              <a:rPr lang="en-US"/>
              <a:t> Road Wear Particles: facing the challenge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3B870-6F27-49EF-324E-2720F9907A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700"/>
              <a:t>1. PM: Particulate Matter; 2. Source: </a:t>
            </a:r>
            <a:r>
              <a:rPr lang="en-US" sz="7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tireparticles.info</a:t>
            </a:r>
            <a:r>
              <a:rPr lang="en-US" sz="700"/>
              <a:t> - infographic</a:t>
            </a:r>
            <a:endParaRPr lang="en-GB" sz="7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990C420-2F47-68EE-9095-EF9BDCCE3608}"/>
              </a:ext>
            </a:extLst>
          </p:cNvPr>
          <p:cNvSpPr/>
          <p:nvPr/>
        </p:nvSpPr>
        <p:spPr>
          <a:xfrm>
            <a:off x="318584" y="609557"/>
            <a:ext cx="7452000" cy="3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Context</a:t>
            </a: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C0C4E3E-D25F-B6A5-7B8A-CA77A42BB3FE}"/>
              </a:ext>
            </a:extLst>
          </p:cNvPr>
          <p:cNvSpPr/>
          <p:nvPr/>
        </p:nvSpPr>
        <p:spPr>
          <a:xfrm>
            <a:off x="300184" y="3869190"/>
            <a:ext cx="7452000" cy="3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Our leverage on innovation and engagement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60C1C-7E9A-FA6B-D0D7-38D49351C8A8}"/>
              </a:ext>
            </a:extLst>
          </p:cNvPr>
          <p:cNvSpPr/>
          <p:nvPr/>
        </p:nvSpPr>
        <p:spPr>
          <a:xfrm>
            <a:off x="317557" y="4768386"/>
            <a:ext cx="2232000" cy="1423846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322E57-1650-0EBD-1F68-62BD838E450F}"/>
              </a:ext>
            </a:extLst>
          </p:cNvPr>
          <p:cNvSpPr/>
          <p:nvPr/>
        </p:nvSpPr>
        <p:spPr>
          <a:xfrm>
            <a:off x="317557" y="4350788"/>
            <a:ext cx="2232000" cy="419174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Reduction @source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7A07A87-DDE0-2C03-540F-6DD3ABB5F819}"/>
              </a:ext>
            </a:extLst>
          </p:cNvPr>
          <p:cNvSpPr/>
          <p:nvPr/>
        </p:nvSpPr>
        <p:spPr>
          <a:xfrm>
            <a:off x="433040" y="4891257"/>
            <a:ext cx="2009895" cy="3728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-30% wear rate </a:t>
            </a: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new product lines by 2030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EA7B83A-47BD-D7FF-D678-DC7F54570685}"/>
              </a:ext>
            </a:extLst>
          </p:cNvPr>
          <p:cNvSpPr/>
          <p:nvPr/>
        </p:nvSpPr>
        <p:spPr>
          <a:xfrm>
            <a:off x="2649065" y="4768387"/>
            <a:ext cx="2232000" cy="1423846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DC26E09-FA47-ED88-3B7E-AD8FAE9F4ABD}"/>
              </a:ext>
            </a:extLst>
          </p:cNvPr>
          <p:cNvSpPr/>
          <p:nvPr/>
        </p:nvSpPr>
        <p:spPr>
          <a:xfrm>
            <a:off x="2649065" y="4350788"/>
            <a:ext cx="2232000" cy="419174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Generation &amp; Size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676983F-BF17-4F36-5362-A73A1C1A012E}"/>
              </a:ext>
            </a:extLst>
          </p:cNvPr>
          <p:cNvSpPr/>
          <p:nvPr/>
        </p:nvSpPr>
        <p:spPr>
          <a:xfrm>
            <a:off x="2741001" y="4891257"/>
            <a:ext cx="2045921" cy="93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Cooperation with universities and research centers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airborne particle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generation models and means to optimize particle size</a:t>
            </a:r>
            <a:endParaRPr kumimoji="0" lang="en-A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60C9BA6-45DD-E4EF-61C6-4639AB81B7AA}"/>
              </a:ext>
            </a:extLst>
          </p:cNvPr>
          <p:cNvSpPr/>
          <p:nvPr/>
        </p:nvSpPr>
        <p:spPr>
          <a:xfrm>
            <a:off x="4980573" y="4749715"/>
            <a:ext cx="2232000" cy="143206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C52874E-342D-8394-3EF4-2278433C4205}"/>
              </a:ext>
            </a:extLst>
          </p:cNvPr>
          <p:cNvSpPr/>
          <p:nvPr/>
        </p:nvSpPr>
        <p:spPr>
          <a:xfrm>
            <a:off x="4980573" y="4340340"/>
            <a:ext cx="2232000" cy="417600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Biodegradability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3F82432-7B31-1965-E889-BA6A31024528}"/>
              </a:ext>
            </a:extLst>
          </p:cNvPr>
          <p:cNvSpPr/>
          <p:nvPr/>
        </p:nvSpPr>
        <p:spPr>
          <a:xfrm>
            <a:off x="5117854" y="4880808"/>
            <a:ext cx="1982435" cy="9436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Innovation through </a:t>
            </a: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JDAs</a:t>
            </a: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universities on </a:t>
            </a: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material biodegradability, </a:t>
            </a: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also through extension of </a:t>
            </a: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Natural Rubber</a:t>
            </a: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use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6A31450-06B8-4B68-C6D5-0C14588373A9}"/>
              </a:ext>
            </a:extLst>
          </p:cNvPr>
          <p:cNvSpPr/>
          <p:nvPr/>
        </p:nvSpPr>
        <p:spPr>
          <a:xfrm>
            <a:off x="7312081" y="4760163"/>
            <a:ext cx="2232000" cy="143206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A8A4F47-578B-10A5-179F-88C3CFC3DA59}"/>
              </a:ext>
            </a:extLst>
          </p:cNvPr>
          <p:cNvSpPr/>
          <p:nvPr/>
        </p:nvSpPr>
        <p:spPr>
          <a:xfrm>
            <a:off x="7312081" y="4350788"/>
            <a:ext cx="2232000" cy="417600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Capturing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6F488F7-A0AC-3DD3-9A04-BBCD28885C7E}"/>
              </a:ext>
            </a:extLst>
          </p:cNvPr>
          <p:cNvSpPr/>
          <p:nvPr/>
        </p:nvSpPr>
        <p:spPr>
          <a:xfrm>
            <a:off x="7408305" y="4915137"/>
            <a:ext cx="2073042" cy="600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Scouting</a:t>
            </a: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TRWP </a:t>
            </a: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capturing solutions</a:t>
            </a: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including rainwater collection systems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00D6175-6EBE-A42E-C61C-6AFDD1AA7E3A}"/>
              </a:ext>
            </a:extLst>
          </p:cNvPr>
          <p:cNvSpPr/>
          <p:nvPr/>
        </p:nvSpPr>
        <p:spPr>
          <a:xfrm>
            <a:off x="9643590" y="4768387"/>
            <a:ext cx="2232000" cy="142384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D96D774-1D70-DF48-36AD-26ED97273F3E}"/>
              </a:ext>
            </a:extLst>
          </p:cNvPr>
          <p:cNvSpPr/>
          <p:nvPr/>
        </p:nvSpPr>
        <p:spPr>
          <a:xfrm>
            <a:off x="9643590" y="4350788"/>
            <a:ext cx="2232000" cy="417600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5.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Industry initiatives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9793CD8-102A-12D2-7E3D-27C5FE11E469}"/>
              </a:ext>
            </a:extLst>
          </p:cNvPr>
          <p:cNvSpPr/>
          <p:nvPr/>
        </p:nvSpPr>
        <p:spPr>
          <a:xfrm>
            <a:off x="9756338" y="4891256"/>
            <a:ext cx="2033099" cy="8126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Active participation </a:t>
            </a: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industry initiatives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(TIP and Regional Trade Associations)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D496D0-672C-8B92-3B41-73FE38075EAE}"/>
              </a:ext>
            </a:extLst>
          </p:cNvPr>
          <p:cNvSpPr/>
          <p:nvPr/>
        </p:nvSpPr>
        <p:spPr>
          <a:xfrm>
            <a:off x="317557" y="1075888"/>
            <a:ext cx="1800000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TRWP?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0109ED-249C-5311-1ACD-401A151A1E36}"/>
              </a:ext>
            </a:extLst>
          </p:cNvPr>
          <p:cNvSpPr/>
          <p:nvPr/>
        </p:nvSpPr>
        <p:spPr>
          <a:xfrm>
            <a:off x="2599107" y="1062579"/>
            <a:ext cx="3130776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Where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does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go</a:t>
            </a:r>
            <a:r>
              <a:rPr kumimoji="0" lang="it-IT" sz="1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C180DE-B78F-B66E-28D9-77AE94392E4C}"/>
              </a:ext>
            </a:extLst>
          </p:cNvPr>
          <p:cNvSpPr/>
          <p:nvPr/>
        </p:nvSpPr>
        <p:spPr>
          <a:xfrm>
            <a:off x="7239329" y="1062579"/>
            <a:ext cx="3198803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industry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moving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E64DE-B7AC-CD52-3500-046EE2B7F9A9}"/>
              </a:ext>
            </a:extLst>
          </p:cNvPr>
          <p:cNvSpPr txBox="1"/>
          <p:nvPr/>
        </p:nvSpPr>
        <p:spPr>
          <a:xfrm>
            <a:off x="317557" y="1507761"/>
            <a:ext cx="2119209" cy="92333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Mixture of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tyre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tread fragments and road surface elements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generated by the friction between the road and the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A129697-096C-48C6-0104-B3DE7815D7FF}"/>
              </a:ext>
            </a:extLst>
          </p:cNvPr>
          <p:cNvGrpSpPr/>
          <p:nvPr/>
        </p:nvGrpSpPr>
        <p:grpSpPr>
          <a:xfrm>
            <a:off x="3369409" y="1557326"/>
            <a:ext cx="1854637" cy="340288"/>
            <a:chOff x="3163301" y="1625276"/>
            <a:chExt cx="1736183" cy="340288"/>
          </a:xfrm>
        </p:grpSpPr>
        <p:pic>
          <p:nvPicPr>
            <p:cNvPr id="20" name="Picture 19" descr="A blue arrow pointing to the right&#10;&#10;Description automatically generated">
              <a:extLst>
                <a:ext uri="{FF2B5EF4-FFF2-40B4-BE49-F238E27FC236}">
                  <a16:creationId xmlns:a16="http://schemas.microsoft.com/office/drawing/2014/main" id="{CFCF4423-FD58-41C9-C380-EADB239B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301" y="1628589"/>
              <a:ext cx="147830" cy="180000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DDDD500-71CF-5AB9-EBA2-58F0D3D709CE}"/>
                </a:ext>
              </a:extLst>
            </p:cNvPr>
            <p:cNvGrpSpPr/>
            <p:nvPr/>
          </p:nvGrpSpPr>
          <p:grpSpPr>
            <a:xfrm>
              <a:off x="3392181" y="1625276"/>
              <a:ext cx="1507303" cy="340288"/>
              <a:chOff x="3392181" y="1591331"/>
              <a:chExt cx="1507303" cy="340288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73DCD09-4B9E-C96E-23A7-8CD12760EAF9}"/>
                  </a:ext>
                </a:extLst>
              </p:cNvPr>
              <p:cNvSpPr txBox="1"/>
              <p:nvPr/>
            </p:nvSpPr>
            <p:spPr>
              <a:xfrm>
                <a:off x="3392181" y="1777731"/>
                <a:ext cx="546866" cy="153888"/>
              </a:xfrm>
              <a:prstGeom prst="rect">
                <a:avLst/>
              </a:prstGeom>
              <a:ln w="6350">
                <a:noFill/>
                <a:miter lim="800000"/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~ 74-77% 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A6F1B1E-704A-AAD2-FDE7-DB82524AC3F6}"/>
                  </a:ext>
                </a:extLst>
              </p:cNvPr>
              <p:cNvSpPr txBox="1"/>
              <p:nvPr/>
            </p:nvSpPr>
            <p:spPr>
              <a:xfrm>
                <a:off x="3392181" y="1591331"/>
                <a:ext cx="1507303" cy="180000"/>
              </a:xfrm>
              <a:prstGeom prst="rect">
                <a:avLst/>
              </a:prstGeom>
              <a:ln w="6350">
                <a:noFill/>
                <a:miter lim="800000"/>
              </a:ln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Soil &amp; Sediments</a:t>
                </a:r>
              </a:p>
            </p:txBody>
          </p:sp>
        </p:grpSp>
      </p:grp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46DCB44-A507-A86C-43C3-1909ED069E4F}"/>
              </a:ext>
            </a:extLst>
          </p:cNvPr>
          <p:cNvCxnSpPr>
            <a:cxnSpLocks/>
            <a:stCxn id="104" idx="1"/>
          </p:cNvCxnSpPr>
          <p:nvPr/>
        </p:nvCxnSpPr>
        <p:spPr>
          <a:xfrm flipH="1">
            <a:off x="5069197" y="1826547"/>
            <a:ext cx="742035" cy="438124"/>
          </a:xfrm>
          <a:prstGeom prst="line">
            <a:avLst/>
          </a:prstGeom>
          <a:ln w="12700"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737F015-736F-19C0-EC03-FD89AF46C45E}"/>
              </a:ext>
            </a:extLst>
          </p:cNvPr>
          <p:cNvSpPr/>
          <p:nvPr/>
        </p:nvSpPr>
        <p:spPr>
          <a:xfrm>
            <a:off x="5811232" y="1506962"/>
            <a:ext cx="1118103" cy="63916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438D1E1-CF5F-3ECA-FEB5-55EBA2D0006C}"/>
              </a:ext>
            </a:extLst>
          </p:cNvPr>
          <p:cNvGrpSpPr/>
          <p:nvPr/>
        </p:nvGrpSpPr>
        <p:grpSpPr>
          <a:xfrm>
            <a:off x="4071013" y="2872575"/>
            <a:ext cx="2879802" cy="993302"/>
            <a:chOff x="4071013" y="2762810"/>
            <a:chExt cx="2879802" cy="993302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EC386DC-4161-CEE0-76E7-AD2136B50DF0}"/>
                </a:ext>
              </a:extLst>
            </p:cNvPr>
            <p:cNvSpPr/>
            <p:nvPr/>
          </p:nvSpPr>
          <p:spPr>
            <a:xfrm>
              <a:off x="5832712" y="3027822"/>
              <a:ext cx="1118103" cy="72829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7F87D84-F3F8-0490-8184-F4CC5DF90263}"/>
                </a:ext>
              </a:extLst>
            </p:cNvPr>
            <p:cNvCxnSpPr>
              <a:cxnSpLocks/>
              <a:stCxn id="108" idx="1"/>
            </p:cNvCxnSpPr>
            <p:nvPr/>
          </p:nvCxnSpPr>
          <p:spPr>
            <a:xfrm flipH="1" flipV="1">
              <a:off x="4071013" y="2762810"/>
              <a:ext cx="1761699" cy="629157"/>
            </a:xfrm>
            <a:prstGeom prst="line">
              <a:avLst/>
            </a:prstGeom>
            <a:ln w="12700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0549A2DC-B82C-98C2-5FD0-BE3A63A8F69D}"/>
                </a:ext>
              </a:extLst>
            </p:cNvPr>
            <p:cNvSpPr/>
            <p:nvPr/>
          </p:nvSpPr>
          <p:spPr>
            <a:xfrm>
              <a:off x="5899980" y="3058979"/>
              <a:ext cx="988672" cy="6335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Minor contributor of overall PM</a:t>
              </a:r>
              <a:r>
                <a:rPr kumimoji="0" lang="en-GB" sz="10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air pollution </a:t>
              </a:r>
              <a:b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(&lt;1% PM10)</a:t>
              </a:r>
            </a:p>
          </p:txBody>
        </p:sp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B1E4C293-96C4-A0FE-A145-229F9512D313}"/>
              </a:ext>
            </a:extLst>
          </p:cNvPr>
          <p:cNvSpPr/>
          <p:nvPr/>
        </p:nvSpPr>
        <p:spPr>
          <a:xfrm>
            <a:off x="5899980" y="1574554"/>
            <a:ext cx="988672" cy="506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Potential adverse effects under study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E9E5F2A9-8B09-977B-DCEB-729C1E84A76A}"/>
              </a:ext>
            </a:extLst>
          </p:cNvPr>
          <p:cNvSpPr/>
          <p:nvPr/>
        </p:nvSpPr>
        <p:spPr>
          <a:xfrm>
            <a:off x="7245960" y="1416956"/>
            <a:ext cx="4895087" cy="3287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Tire Industry Project (TIP)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420EF1FF-DCE4-F7AB-AFA1-D1BCCB0011A8}"/>
              </a:ext>
            </a:extLst>
          </p:cNvPr>
          <p:cNvSpPr/>
          <p:nvPr/>
        </p:nvSpPr>
        <p:spPr>
          <a:xfrm>
            <a:off x="7932967" y="3059791"/>
            <a:ext cx="3893158" cy="8388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TRWP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Mitigation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task force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engaging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relevant 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stakeholders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guiding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mitigation actions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through selected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pilot projects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1D09E7AB-A8A5-1BA9-3156-DFF1ED6338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76" y="3299220"/>
            <a:ext cx="360000" cy="360000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F9086730-41F6-18EB-B026-D71AC1A010D4}"/>
              </a:ext>
            </a:extLst>
          </p:cNvPr>
          <p:cNvSpPr txBox="1"/>
          <p:nvPr/>
        </p:nvSpPr>
        <p:spPr>
          <a:xfrm>
            <a:off x="7921590" y="2428313"/>
            <a:ext cx="3893158" cy="553998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Bringing the scientific community together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advance the understanding on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tyre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unintentional emissions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0742B7B2-1CFB-E4DF-B503-219D1E98D1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610" y="2522720"/>
            <a:ext cx="360000" cy="360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77A9C3-300D-EB08-78C7-E989BA9F555A}"/>
              </a:ext>
            </a:extLst>
          </p:cNvPr>
          <p:cNvGrpSpPr/>
          <p:nvPr/>
        </p:nvGrpSpPr>
        <p:grpSpPr>
          <a:xfrm>
            <a:off x="327024" y="969431"/>
            <a:ext cx="11537745" cy="3268057"/>
            <a:chOff x="298062" y="969431"/>
            <a:chExt cx="9282572" cy="326805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326851F-1B37-3829-AAA1-F94F0C5AB0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062" y="969431"/>
              <a:ext cx="9255172" cy="0"/>
            </a:xfrm>
            <a:prstGeom prst="line">
              <a:avLst/>
            </a:prstGeom>
            <a:ln w="19050">
              <a:solidFill>
                <a:srgbClr val="2396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D8C889-41CC-D5E6-23BD-505167E74F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298" y="4237488"/>
              <a:ext cx="9276336" cy="0"/>
            </a:xfrm>
            <a:prstGeom prst="line">
              <a:avLst/>
            </a:prstGeom>
            <a:ln w="19050">
              <a:solidFill>
                <a:srgbClr val="2396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Picture 127">
            <a:extLst>
              <a:ext uri="{FF2B5EF4-FFF2-40B4-BE49-F238E27FC236}">
                <a16:creationId xmlns:a16="http://schemas.microsoft.com/office/drawing/2014/main" id="{E7AC7817-EECB-EE10-5FF5-228EB7B494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309938" y="1860229"/>
            <a:ext cx="324223" cy="32422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7718183-4EB6-C1F7-BF07-307355841F90}"/>
              </a:ext>
            </a:extLst>
          </p:cNvPr>
          <p:cNvSpPr txBox="1"/>
          <p:nvPr/>
        </p:nvSpPr>
        <p:spPr>
          <a:xfrm>
            <a:off x="7921590" y="1718318"/>
            <a:ext cx="3932028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CEO-led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initiative, proactively working to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identify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address potential human health and environmental impacts of TRWP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26B65E-CF77-79F8-0B48-642D3DB2820A}"/>
              </a:ext>
            </a:extLst>
          </p:cNvPr>
          <p:cNvCxnSpPr>
            <a:cxnSpLocks/>
          </p:cNvCxnSpPr>
          <p:nvPr/>
        </p:nvCxnSpPr>
        <p:spPr>
          <a:xfrm flipH="1">
            <a:off x="323726" y="1393119"/>
            <a:ext cx="211920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DECB222-B63F-AD13-D02D-A99635B583A4}"/>
              </a:ext>
            </a:extLst>
          </p:cNvPr>
          <p:cNvCxnSpPr>
            <a:cxnSpLocks/>
          </p:cNvCxnSpPr>
          <p:nvPr/>
        </p:nvCxnSpPr>
        <p:spPr>
          <a:xfrm flipH="1">
            <a:off x="2599107" y="1393119"/>
            <a:ext cx="435170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BB26296-27C7-DCE4-BA4B-8EA40719F752}"/>
              </a:ext>
            </a:extLst>
          </p:cNvPr>
          <p:cNvCxnSpPr>
            <a:cxnSpLocks/>
          </p:cNvCxnSpPr>
          <p:nvPr/>
        </p:nvCxnSpPr>
        <p:spPr>
          <a:xfrm flipH="1">
            <a:off x="7239329" y="1393119"/>
            <a:ext cx="4614289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8EC86EC-B30A-2E4D-ADC3-F026063C21BB}"/>
              </a:ext>
            </a:extLst>
          </p:cNvPr>
          <p:cNvSpPr txBox="1"/>
          <p:nvPr/>
        </p:nvSpPr>
        <p:spPr>
          <a:xfrm>
            <a:off x="317556" y="2641061"/>
            <a:ext cx="2119209" cy="553998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Key influencing factors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tyre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design, road characteristics, driving style, vehicles, weather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967EA6D-F1F1-A684-A03D-166EFABA85E2}"/>
              </a:ext>
            </a:extLst>
          </p:cNvPr>
          <p:cNvGrpSpPr/>
          <p:nvPr/>
        </p:nvGrpSpPr>
        <p:grpSpPr>
          <a:xfrm>
            <a:off x="3369408" y="2181312"/>
            <a:ext cx="1616657" cy="326736"/>
            <a:chOff x="3163300" y="2217693"/>
            <a:chExt cx="1616657" cy="326736"/>
          </a:xfrm>
        </p:grpSpPr>
        <p:pic>
          <p:nvPicPr>
            <p:cNvPr id="21" name="Picture 20" descr="A blue arrow pointing to the right&#10;&#10;Description automatically generated">
              <a:extLst>
                <a:ext uri="{FF2B5EF4-FFF2-40B4-BE49-F238E27FC236}">
                  <a16:creationId xmlns:a16="http://schemas.microsoft.com/office/drawing/2014/main" id="{88DC5735-9E4F-B099-C50B-4A1C763B0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300" y="2221723"/>
              <a:ext cx="180000" cy="180000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AAC988A-E0FD-591E-3ED4-11A61914283C}"/>
                </a:ext>
              </a:extLst>
            </p:cNvPr>
            <p:cNvGrpSpPr/>
            <p:nvPr/>
          </p:nvGrpSpPr>
          <p:grpSpPr>
            <a:xfrm>
              <a:off x="3441987" y="2217693"/>
              <a:ext cx="1337970" cy="326736"/>
              <a:chOff x="3441987" y="2217693"/>
              <a:chExt cx="1337970" cy="326736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FFA40A45-4D01-9FF5-2BC2-2DB8D848E9B4}"/>
                  </a:ext>
                </a:extLst>
              </p:cNvPr>
              <p:cNvSpPr txBox="1"/>
              <p:nvPr/>
            </p:nvSpPr>
            <p:spPr>
              <a:xfrm>
                <a:off x="3441987" y="2390541"/>
                <a:ext cx="444978" cy="153888"/>
              </a:xfrm>
              <a:prstGeom prst="rect">
                <a:avLst/>
              </a:prstGeom>
              <a:ln w="6350">
                <a:noFill/>
                <a:miter lim="800000"/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~ 2-5%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D279741-86D8-06E3-F9E9-881A62073F8B}"/>
                  </a:ext>
                </a:extLst>
              </p:cNvPr>
              <p:cNvSpPr txBox="1"/>
              <p:nvPr/>
            </p:nvSpPr>
            <p:spPr>
              <a:xfrm>
                <a:off x="3441987" y="2217693"/>
                <a:ext cx="1337970" cy="184666"/>
              </a:xfrm>
              <a:prstGeom prst="rect">
                <a:avLst/>
              </a:prstGeom>
              <a:ln w="6350">
                <a:noFill/>
                <a:miter lim="800000"/>
              </a:ln>
            </p:spPr>
            <p:txBody>
              <a:bodyPr vert="horz"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Water </a:t>
                </a:r>
                <a:r>
                  <a:rPr kumimoji="0" lang="it-IT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(@ </a:t>
                </a:r>
                <a:r>
                  <a:rPr kumimoji="0" lang="it-IT" sz="12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Estuary</a:t>
                </a:r>
                <a:r>
                  <a:rPr kumimoji="0" lang="it-IT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)</a:t>
                </a:r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7F73064-DEB0-ED30-809F-2E5C3739E2D7}"/>
              </a:ext>
            </a:extLst>
          </p:cNvPr>
          <p:cNvGrpSpPr/>
          <p:nvPr/>
        </p:nvGrpSpPr>
        <p:grpSpPr>
          <a:xfrm>
            <a:off x="3369408" y="2777440"/>
            <a:ext cx="634980" cy="331693"/>
            <a:chOff x="3163300" y="2837098"/>
            <a:chExt cx="634980" cy="331693"/>
          </a:xfrm>
        </p:grpSpPr>
        <p:pic>
          <p:nvPicPr>
            <p:cNvPr id="22" name="Picture 21" descr="A blue arrow pointing to the right&#10;&#10;Description automatically generated">
              <a:extLst>
                <a:ext uri="{FF2B5EF4-FFF2-40B4-BE49-F238E27FC236}">
                  <a16:creationId xmlns:a16="http://schemas.microsoft.com/office/drawing/2014/main" id="{65D2047E-4F5A-77FD-7C11-6E7B3AB97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300" y="2839236"/>
              <a:ext cx="180000" cy="180000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AB4F724-FBF2-3EBB-FA81-FCD1C30E0276}"/>
                </a:ext>
              </a:extLst>
            </p:cNvPr>
            <p:cNvGrpSpPr/>
            <p:nvPr/>
          </p:nvGrpSpPr>
          <p:grpSpPr>
            <a:xfrm>
              <a:off x="3440011" y="2837098"/>
              <a:ext cx="358269" cy="331693"/>
              <a:chOff x="3440011" y="2837098"/>
              <a:chExt cx="358269" cy="331693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5506D92-7554-BDDC-A124-05C29CF2D16E}"/>
                  </a:ext>
                </a:extLst>
              </p:cNvPr>
              <p:cNvSpPr txBox="1"/>
              <p:nvPr/>
            </p:nvSpPr>
            <p:spPr>
              <a:xfrm>
                <a:off x="3440011" y="3014903"/>
                <a:ext cx="358269" cy="153888"/>
              </a:xfrm>
              <a:prstGeom prst="rect">
                <a:avLst/>
              </a:prstGeom>
              <a:ln w="6350">
                <a:noFill/>
                <a:miter lim="800000"/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~ 2% 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0A7E3679-9522-0B45-5AEB-798FFBB4A12F}"/>
                  </a:ext>
                </a:extLst>
              </p:cNvPr>
              <p:cNvSpPr txBox="1"/>
              <p:nvPr/>
            </p:nvSpPr>
            <p:spPr>
              <a:xfrm>
                <a:off x="3440011" y="2837098"/>
                <a:ext cx="244111" cy="184666"/>
              </a:xfrm>
              <a:prstGeom prst="rect">
                <a:avLst/>
              </a:prstGeom>
              <a:ln w="6350">
                <a:noFill/>
                <a:miter lim="800000"/>
              </a:ln>
            </p:spPr>
            <p:txBody>
              <a:bodyPr vert="horz"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Air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A31793-62F6-60E4-E23E-248B129B6C81}"/>
              </a:ext>
            </a:extLst>
          </p:cNvPr>
          <p:cNvGrpSpPr/>
          <p:nvPr/>
        </p:nvGrpSpPr>
        <p:grpSpPr>
          <a:xfrm>
            <a:off x="3369408" y="3366375"/>
            <a:ext cx="1104771" cy="331830"/>
            <a:chOff x="3163300" y="3282361"/>
            <a:chExt cx="1104771" cy="331830"/>
          </a:xfrm>
        </p:grpSpPr>
        <p:pic>
          <p:nvPicPr>
            <p:cNvPr id="23" name="Picture 22" descr="A blue arrow pointing to the right&#10;&#10;Description automatically generated">
              <a:extLst>
                <a:ext uri="{FF2B5EF4-FFF2-40B4-BE49-F238E27FC236}">
                  <a16:creationId xmlns:a16="http://schemas.microsoft.com/office/drawing/2014/main" id="{E9589394-F8C0-499F-E96A-0779883D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300" y="3288494"/>
              <a:ext cx="180000" cy="1800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5DDBE7C-39AD-29D3-3320-3A56008DEC0E}"/>
                </a:ext>
              </a:extLst>
            </p:cNvPr>
            <p:cNvSpPr txBox="1"/>
            <p:nvPr/>
          </p:nvSpPr>
          <p:spPr>
            <a:xfrm>
              <a:off x="3440011" y="3460303"/>
              <a:ext cx="599456" cy="153888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~ 18%  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0212784-E2F4-7261-2D8F-27E4FEEB6ACF}"/>
                </a:ext>
              </a:extLst>
            </p:cNvPr>
            <p:cNvSpPr txBox="1"/>
            <p:nvPr/>
          </p:nvSpPr>
          <p:spPr>
            <a:xfrm>
              <a:off x="3440011" y="3282361"/>
              <a:ext cx="828060" cy="180000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Removal</a:t>
              </a:r>
            </a:p>
          </p:txBody>
        </p:sp>
      </p:grpSp>
      <p:pic>
        <p:nvPicPr>
          <p:cNvPr id="6" name="Picture 5" descr="A green plant growing out of dirt&#10;&#10;Description automatically generated">
            <a:extLst>
              <a:ext uri="{FF2B5EF4-FFF2-40B4-BE49-F238E27FC236}">
                <a16:creationId xmlns:a16="http://schemas.microsoft.com/office/drawing/2014/main" id="{0A67AEDE-D96F-359E-606C-7CFBCF286EF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0"/>
          <a:stretch/>
        </p:blipFill>
        <p:spPr>
          <a:xfrm>
            <a:off x="2625321" y="1457470"/>
            <a:ext cx="648000" cy="540000"/>
          </a:xfrm>
          <a:prstGeom prst="rect">
            <a:avLst/>
          </a:prstGeom>
        </p:spPr>
      </p:pic>
      <p:pic>
        <p:nvPicPr>
          <p:cNvPr id="13" name="Picture 12" descr="A close-up of a surface of water&#10;&#10;Description automatically generated">
            <a:extLst>
              <a:ext uri="{FF2B5EF4-FFF2-40B4-BE49-F238E27FC236}">
                <a16:creationId xmlns:a16="http://schemas.microsoft.com/office/drawing/2014/main" id="{A9BB2380-7E46-4C0B-C7B5-4BDEDAF11C62}"/>
              </a:ext>
            </a:extLst>
          </p:cNvPr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75"/>
          <a:stretch/>
        </p:blipFill>
        <p:spPr>
          <a:xfrm>
            <a:off x="2625321" y="2074680"/>
            <a:ext cx="648000" cy="540000"/>
          </a:xfrm>
          <a:prstGeom prst="rect">
            <a:avLst/>
          </a:prstGeom>
        </p:spPr>
      </p:pic>
      <p:pic>
        <p:nvPicPr>
          <p:cNvPr id="28" name="Picture 27" descr="A road with trees and buildings&#10;&#10;Description automatically generated">
            <a:extLst>
              <a:ext uri="{FF2B5EF4-FFF2-40B4-BE49-F238E27FC236}">
                <a16:creationId xmlns:a16="http://schemas.microsoft.com/office/drawing/2014/main" id="{DC012AA3-CDDD-5FEE-A164-4295ACC2DC3A}"/>
              </a:ext>
            </a:extLst>
          </p:cNvPr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5" t="37437" r="21467" b="29822"/>
          <a:stretch/>
        </p:blipFill>
        <p:spPr>
          <a:xfrm>
            <a:off x="2625321" y="3262290"/>
            <a:ext cx="648000" cy="540000"/>
          </a:xfrm>
          <a:prstGeom prst="rect">
            <a:avLst/>
          </a:prstGeom>
        </p:spPr>
      </p:pic>
      <p:pic>
        <p:nvPicPr>
          <p:cNvPr id="31" name="Picture 30" descr="A windmill with a blue sky and clouds&#10;&#10;Description automatically generated">
            <a:extLst>
              <a:ext uri="{FF2B5EF4-FFF2-40B4-BE49-F238E27FC236}">
                <a16:creationId xmlns:a16="http://schemas.microsoft.com/office/drawing/2014/main" id="{584F675D-75B0-BF22-88F2-2427A9744D28}"/>
              </a:ext>
            </a:extLst>
          </p:cNvPr>
          <p:cNvPicPr>
            <a:picLocks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83"/>
          <a:stretch/>
        </p:blipFill>
        <p:spPr>
          <a:xfrm>
            <a:off x="2625321" y="2673286"/>
            <a:ext cx="648000" cy="540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1F084C-5A01-3EB8-4BC6-6FD0C979FDBB}"/>
              </a:ext>
            </a:extLst>
          </p:cNvPr>
          <p:cNvGrpSpPr/>
          <p:nvPr/>
        </p:nvGrpSpPr>
        <p:grpSpPr>
          <a:xfrm>
            <a:off x="10732616" y="180167"/>
            <a:ext cx="1129595" cy="360000"/>
            <a:chOff x="10785834" y="181331"/>
            <a:chExt cx="1129595" cy="36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1EF16E-6F9E-AA34-ADC3-D81E4DAF1E79}"/>
                </a:ext>
              </a:extLst>
            </p:cNvPr>
            <p:cNvPicPr>
              <a:picLocks/>
            </p:cNvPicPr>
            <p:nvPr/>
          </p:nvPicPr>
          <p:blipFill rotWithShape="1">
            <a:blip r:embed="rId14"/>
            <a:srcRect l="67483" t="87751" r="22070" b="1258"/>
            <a:stretch/>
          </p:blipFill>
          <p:spPr>
            <a:xfrm>
              <a:off x="11555429" y="181331"/>
              <a:ext cx="360000" cy="360000"/>
            </a:xfrm>
            <a:prstGeom prst="rect">
              <a:avLst/>
            </a:prstGeom>
          </p:spPr>
        </p:pic>
        <p:pic>
          <p:nvPicPr>
            <p:cNvPr id="14" name="Picture 13" descr="Sustainable Development Goals | TDK Electronics - TDK Europe">
              <a:extLst>
                <a:ext uri="{FF2B5EF4-FFF2-40B4-BE49-F238E27FC236}">
                  <a16:creationId xmlns:a16="http://schemas.microsoft.com/office/drawing/2014/main" id="{2F557217-D271-A5B7-ED31-68AFB8CDD2F5}"/>
                </a:ext>
              </a:extLst>
            </p:cNvPr>
            <p:cNvPicPr/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07" t="27410" r="-125" b="38822"/>
            <a:stretch/>
          </p:blipFill>
          <p:spPr bwMode="auto">
            <a:xfrm>
              <a:off x="10785834" y="181331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 descr="Sustainable Development Goals | TDK Electronics - TDK Europe">
              <a:extLst>
                <a:ext uri="{FF2B5EF4-FFF2-40B4-BE49-F238E27FC236}">
                  <a16:creationId xmlns:a16="http://schemas.microsoft.com/office/drawing/2014/main" id="{88141818-9069-9AA2-640E-4581E1647056}"/>
                </a:ext>
              </a:extLst>
            </p:cNvPr>
            <p:cNvPicPr/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4" t="65679" r="78808" b="245"/>
            <a:stretch/>
          </p:blipFill>
          <p:spPr bwMode="auto">
            <a:xfrm>
              <a:off x="11171485" y="181331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278FA695-9018-025A-5698-2440D8C9C3E8}"/>
              </a:ext>
            </a:extLst>
          </p:cNvPr>
          <p:cNvSpPr txBox="1">
            <a:spLocks/>
          </p:cNvSpPr>
          <p:nvPr/>
        </p:nvSpPr>
        <p:spPr>
          <a:xfrm>
            <a:off x="317557" y="82621"/>
            <a:ext cx="1312002" cy="76782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3E9AAD3-BD62-E2CF-FAF0-E036CB96547A}"/>
              </a:ext>
            </a:extLst>
          </p:cNvPr>
          <p:cNvCxnSpPr>
            <a:cxnSpLocks/>
          </p:cNvCxnSpPr>
          <p:nvPr/>
        </p:nvCxnSpPr>
        <p:spPr>
          <a:xfrm>
            <a:off x="-122412" y="121012"/>
            <a:ext cx="352432" cy="0"/>
          </a:xfrm>
          <a:prstGeom prst="straightConnector1">
            <a:avLst/>
          </a:prstGeom>
          <a:ln w="12700">
            <a:solidFill>
              <a:srgbClr val="31969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231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B4B38CE9-13D3-A0D9-1728-D18AB7BF7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742" y="6391191"/>
            <a:ext cx="940274" cy="288000"/>
          </a:xfrm>
          <a:prstGeom prst="rect">
            <a:avLst/>
          </a:prstGeom>
          <a:solidFill>
            <a:srgbClr val="ED1C24"/>
          </a:solidFill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8D56D33-C081-F00B-2CDB-7CF564967168}"/>
              </a:ext>
            </a:extLst>
          </p:cNvPr>
          <p:cNvSpPr txBox="1">
            <a:spLocks/>
          </p:cNvSpPr>
          <p:nvPr/>
        </p:nvSpPr>
        <p:spPr>
          <a:xfrm>
            <a:off x="4052861" y="779463"/>
            <a:ext cx="5595937" cy="303212"/>
          </a:xfrm>
          <a:prstGeom prst="rect">
            <a:avLst/>
          </a:prstGeom>
        </p:spPr>
        <p:txBody>
          <a:bodyPr vert="horz" wrap="none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Content</a:t>
            </a: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A6480-E0E6-4E17-C911-BBBDA905AEC6}"/>
              </a:ext>
            </a:extLst>
          </p:cNvPr>
          <p:cNvSpPr/>
          <p:nvPr/>
        </p:nvSpPr>
        <p:spPr>
          <a:xfrm>
            <a:off x="3899352" y="2156500"/>
            <a:ext cx="7980166" cy="1930722"/>
          </a:xfrm>
          <a:prstGeom prst="rect">
            <a:avLst/>
          </a:prstGeom>
          <a:noFill/>
          <a:ln w="1905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806D3D-C1AD-8558-E1A9-695D3DECA4E4}"/>
              </a:ext>
            </a:extLst>
          </p:cNvPr>
          <p:cNvGrpSpPr/>
          <p:nvPr/>
        </p:nvGrpSpPr>
        <p:grpSpPr>
          <a:xfrm>
            <a:off x="4624192" y="2256606"/>
            <a:ext cx="7383661" cy="249593"/>
            <a:chOff x="1058440" y="1812373"/>
            <a:chExt cx="7383661" cy="24959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547D72-2A32-39ED-4D93-E9D6A43ED238}"/>
                </a:ext>
              </a:extLst>
            </p:cNvPr>
            <p:cNvSpPr txBox="1"/>
            <p:nvPr/>
          </p:nvSpPr>
          <p:spPr>
            <a:xfrm>
              <a:off x="1650635" y="1812417"/>
              <a:ext cx="6791466" cy="249549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Climate: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fast forwarding our transition to Science Based Net Zero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FD856F-DE08-0B6D-4403-1C9CC8EEB1FE}"/>
                </a:ext>
              </a:extLst>
            </p:cNvPr>
            <p:cNvSpPr txBox="1"/>
            <p:nvPr/>
          </p:nvSpPr>
          <p:spPr>
            <a:xfrm>
              <a:off x="1058440" y="1812373"/>
              <a:ext cx="235010" cy="189871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3969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C6F52D1-A07D-833C-5CA2-6FD5BECE7B57}"/>
              </a:ext>
            </a:extLst>
          </p:cNvPr>
          <p:cNvGrpSpPr/>
          <p:nvPr/>
        </p:nvGrpSpPr>
        <p:grpSpPr>
          <a:xfrm>
            <a:off x="4624192" y="2739646"/>
            <a:ext cx="7383661" cy="249549"/>
            <a:chOff x="1058440" y="2236180"/>
            <a:chExt cx="7383661" cy="24954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B88F8C-CD1B-A382-4105-03AD36BC65A1}"/>
                </a:ext>
              </a:extLst>
            </p:cNvPr>
            <p:cNvSpPr txBox="1"/>
            <p:nvPr/>
          </p:nvSpPr>
          <p:spPr>
            <a:xfrm>
              <a:off x="1650635" y="2236180"/>
              <a:ext cx="6791466" cy="249549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Product: 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pioneering sustainability of Global High Value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Tyre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BD120F-9478-6FCA-EDFC-7E41529F7FF9}"/>
                </a:ext>
              </a:extLst>
            </p:cNvPr>
            <p:cNvSpPr txBox="1"/>
            <p:nvPr/>
          </p:nvSpPr>
          <p:spPr>
            <a:xfrm>
              <a:off x="1058440" y="2241528"/>
              <a:ext cx="235010" cy="238852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3969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864729-977D-2781-8185-2F89C21F9DD9}"/>
              </a:ext>
            </a:extLst>
          </p:cNvPr>
          <p:cNvGrpSpPr/>
          <p:nvPr/>
        </p:nvGrpSpPr>
        <p:grpSpPr>
          <a:xfrm>
            <a:off x="4655440" y="3247859"/>
            <a:ext cx="7352413" cy="249549"/>
            <a:chOff x="1089688" y="2810495"/>
            <a:chExt cx="7352413" cy="24954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A4156E-CEC3-E256-2E1B-0019405A8AD5}"/>
                </a:ext>
              </a:extLst>
            </p:cNvPr>
            <p:cNvSpPr txBox="1"/>
            <p:nvPr/>
          </p:nvSpPr>
          <p:spPr>
            <a:xfrm>
              <a:off x="1650635" y="2810495"/>
              <a:ext cx="6791466" cy="249549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Nature: 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redefining business interactions with Natural Capital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B5926F-1824-3DAC-44E4-8FC7F9F6374C}"/>
                </a:ext>
              </a:extLst>
            </p:cNvPr>
            <p:cNvSpPr txBox="1"/>
            <p:nvPr/>
          </p:nvSpPr>
          <p:spPr>
            <a:xfrm>
              <a:off x="1089688" y="2832658"/>
              <a:ext cx="172515" cy="205223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3969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A7F3932-3A3D-8407-6307-DF49855D9DDB}"/>
              </a:ext>
            </a:extLst>
          </p:cNvPr>
          <p:cNvGrpSpPr/>
          <p:nvPr/>
        </p:nvGrpSpPr>
        <p:grpSpPr>
          <a:xfrm>
            <a:off x="4655440" y="3756072"/>
            <a:ext cx="7352413" cy="249549"/>
            <a:chOff x="1089688" y="3314373"/>
            <a:chExt cx="7352413" cy="24954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1EDD21-3335-5EFC-F669-7DB1221E36E0}"/>
                </a:ext>
              </a:extLst>
            </p:cNvPr>
            <p:cNvSpPr txBox="1"/>
            <p:nvPr/>
          </p:nvSpPr>
          <p:spPr>
            <a:xfrm>
              <a:off x="1650635" y="3314373"/>
              <a:ext cx="6791466" cy="249549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People: 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at the heart of our growth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01207C-2F10-BDC4-3AF6-FC0D1051D94E}"/>
                </a:ext>
              </a:extLst>
            </p:cNvPr>
            <p:cNvSpPr txBox="1"/>
            <p:nvPr/>
          </p:nvSpPr>
          <p:spPr>
            <a:xfrm>
              <a:off x="1089688" y="3330812"/>
              <a:ext cx="172515" cy="216670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3969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DE3821-BFA2-37C4-4019-3921C751AA40}"/>
              </a:ext>
            </a:extLst>
          </p:cNvPr>
          <p:cNvGrpSpPr/>
          <p:nvPr/>
        </p:nvGrpSpPr>
        <p:grpSpPr>
          <a:xfrm>
            <a:off x="4621970" y="1680108"/>
            <a:ext cx="7385883" cy="259047"/>
            <a:chOff x="1056218" y="1285467"/>
            <a:chExt cx="7385883" cy="25904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F72880-0E32-D5D9-C2CB-0AB43999FB15}"/>
                </a:ext>
              </a:extLst>
            </p:cNvPr>
            <p:cNvSpPr txBox="1"/>
            <p:nvPr/>
          </p:nvSpPr>
          <p:spPr>
            <a:xfrm>
              <a:off x="1650635" y="1285467"/>
              <a:ext cx="6791466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Context</a:t>
              </a: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and Sustainability macro-trends in </a:t>
              </a:r>
              <a:r>
                <a:rPr kumimoji="0" lang="it-I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our</a:t>
              </a: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it-I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industry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BFA740-8C01-49A0-A52D-2CB0B99BA7BF}"/>
                </a:ext>
              </a:extLst>
            </p:cNvPr>
            <p:cNvSpPr txBox="1"/>
            <p:nvPr/>
          </p:nvSpPr>
          <p:spPr>
            <a:xfrm>
              <a:off x="1056218" y="1325931"/>
              <a:ext cx="239455" cy="218583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3969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8AFEE5-FB50-E702-853B-478276D43855}"/>
              </a:ext>
            </a:extLst>
          </p:cNvPr>
          <p:cNvGrpSpPr/>
          <p:nvPr/>
        </p:nvGrpSpPr>
        <p:grpSpPr>
          <a:xfrm>
            <a:off x="4655440" y="4272001"/>
            <a:ext cx="7352413" cy="234117"/>
            <a:chOff x="1089688" y="3848505"/>
            <a:chExt cx="7352413" cy="2341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DA1FFB-077B-5662-0E8E-B52B929132B6}"/>
                </a:ext>
              </a:extLst>
            </p:cNvPr>
            <p:cNvSpPr txBox="1"/>
            <p:nvPr/>
          </p:nvSpPr>
          <p:spPr>
            <a:xfrm>
              <a:off x="1650635" y="3848505"/>
              <a:ext cx="6791466" cy="234117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Strengthening our 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Global Value Chains</a:t>
              </a: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2745C1-E892-579A-5FF5-3907C9415EE9}"/>
                </a:ext>
              </a:extLst>
            </p:cNvPr>
            <p:cNvSpPr txBox="1"/>
            <p:nvPr/>
          </p:nvSpPr>
          <p:spPr>
            <a:xfrm>
              <a:off x="1089688" y="3852158"/>
              <a:ext cx="172515" cy="226810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3969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B9790A4-7CE3-DF26-7429-FE2E632B0348}"/>
              </a:ext>
            </a:extLst>
          </p:cNvPr>
          <p:cNvGrpSpPr/>
          <p:nvPr/>
        </p:nvGrpSpPr>
        <p:grpSpPr>
          <a:xfrm>
            <a:off x="4655440" y="4920269"/>
            <a:ext cx="7168265" cy="208554"/>
            <a:chOff x="1089688" y="4858211"/>
            <a:chExt cx="7168265" cy="20855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8E1BDB0-6391-4BE3-5894-E20856D83EFF}"/>
                </a:ext>
              </a:extLst>
            </p:cNvPr>
            <p:cNvSpPr txBox="1"/>
            <p:nvPr/>
          </p:nvSpPr>
          <p:spPr>
            <a:xfrm>
              <a:off x="1650635" y="4858679"/>
              <a:ext cx="6607318" cy="207619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ESG Indexes &amp; Ratings: performance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DCC122-9C0F-963F-4C8B-AE8F8DCF69ED}"/>
                </a:ext>
              </a:extLst>
            </p:cNvPr>
            <p:cNvSpPr txBox="1"/>
            <p:nvPr/>
          </p:nvSpPr>
          <p:spPr>
            <a:xfrm>
              <a:off x="1089688" y="4858211"/>
              <a:ext cx="172515" cy="208554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23969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C2745D1-C194-FB99-9332-6CE950698215}"/>
              </a:ext>
            </a:extLst>
          </p:cNvPr>
          <p:cNvCxnSpPr>
            <a:cxnSpLocks/>
          </p:cNvCxnSpPr>
          <p:nvPr/>
        </p:nvCxnSpPr>
        <p:spPr>
          <a:xfrm>
            <a:off x="4621970" y="4719562"/>
            <a:ext cx="720173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006D792-B4D1-3069-0AF1-44CFCEEAACE9}"/>
              </a:ext>
            </a:extLst>
          </p:cNvPr>
          <p:cNvSpPr txBox="1"/>
          <p:nvPr/>
        </p:nvSpPr>
        <p:spPr>
          <a:xfrm rot="16200000">
            <a:off x="2520775" y="2967972"/>
            <a:ext cx="324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ACTION PILLARS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1D27188-4861-9977-FB2F-B1850229D76C}"/>
              </a:ext>
            </a:extLst>
          </p:cNvPr>
          <p:cNvCxnSpPr>
            <a:cxnSpLocks/>
          </p:cNvCxnSpPr>
          <p:nvPr/>
        </p:nvCxnSpPr>
        <p:spPr>
          <a:xfrm>
            <a:off x="3888790" y="1124744"/>
            <a:ext cx="796785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Placeholder 34" descr="A yellow sports car on the road&#10;&#10;Description automatically generated">
            <a:extLst>
              <a:ext uri="{FF2B5EF4-FFF2-40B4-BE49-F238E27FC236}">
                <a16:creationId xmlns:a16="http://schemas.microsoft.com/office/drawing/2014/main" id="{1E7A3E49-D4E8-AAFD-9E86-ABA3026F64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8" r="216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9455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6FCB09-797C-E0E5-43D4-FD202EF1BA08}"/>
              </a:ext>
            </a:extLst>
          </p:cNvPr>
          <p:cNvSpPr/>
          <p:nvPr/>
        </p:nvSpPr>
        <p:spPr>
          <a:xfrm>
            <a:off x="312483" y="2439000"/>
            <a:ext cx="11029285" cy="1980000"/>
          </a:xfrm>
          <a:prstGeom prst="rect">
            <a:avLst/>
          </a:prstGeom>
          <a:noFill/>
          <a:ln w="1905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99DA95DC-18D7-E5CB-737A-71BF2CA9D89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DA95DC-18D7-E5CB-737A-71BF2CA9D8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FC09570B-B6FB-DF83-5E80-CC0E94C89642}"/>
              </a:ext>
            </a:extLst>
          </p:cNvPr>
          <p:cNvGrpSpPr/>
          <p:nvPr/>
        </p:nvGrpSpPr>
        <p:grpSpPr>
          <a:xfrm>
            <a:off x="1149419" y="2988152"/>
            <a:ext cx="5125320" cy="881697"/>
            <a:chOff x="1149419" y="2850959"/>
            <a:chExt cx="5125320" cy="881697"/>
          </a:xfrm>
        </p:grpSpPr>
        <p:sp>
          <p:nvSpPr>
            <p:cNvPr id="7" name="Title 16">
              <a:extLst>
                <a:ext uri="{FF2B5EF4-FFF2-40B4-BE49-F238E27FC236}">
                  <a16:creationId xmlns:a16="http://schemas.microsoft.com/office/drawing/2014/main" id="{73316C3F-48BF-9A95-0257-40365067D47D}"/>
                </a:ext>
              </a:extLst>
            </p:cNvPr>
            <p:cNvSpPr txBox="1">
              <a:spLocks/>
            </p:cNvSpPr>
            <p:nvPr/>
          </p:nvSpPr>
          <p:spPr>
            <a:xfrm>
              <a:off x="1149419" y="2850959"/>
              <a:ext cx="5125320" cy="430887"/>
            </a:xfrm>
            <a:prstGeom prst="rect">
              <a:avLst/>
            </a:prstGeom>
          </p:spPr>
          <p:txBody>
            <a:bodyPr vert="horz"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>
                  <a:ln>
                    <a:noFill/>
                  </a:ln>
                  <a:solidFill>
                    <a:srgbClr val="239699"/>
                  </a:solidFill>
                  <a:effectLst/>
                  <a:uLnTx/>
                  <a:uFillTx/>
                  <a:latin typeface="Arial" panose="020B0604020202020204"/>
                  <a:ea typeface="+mj-ea"/>
                  <a:cs typeface="+mj-cs"/>
                </a:rPr>
                <a:t>People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E83976D-959B-0519-2C2D-EE3CC1CD387E}"/>
                </a:ext>
              </a:extLst>
            </p:cNvPr>
            <p:cNvGrpSpPr/>
            <p:nvPr/>
          </p:nvGrpSpPr>
          <p:grpSpPr>
            <a:xfrm>
              <a:off x="1149419" y="3466545"/>
              <a:ext cx="4456991" cy="266111"/>
              <a:chOff x="1265497" y="3466545"/>
              <a:chExt cx="4456991" cy="266111"/>
            </a:xfrm>
          </p:grpSpPr>
          <p:sp>
            <p:nvSpPr>
              <p:cNvPr id="6" name="Subtitle 2">
                <a:extLst>
                  <a:ext uri="{FF2B5EF4-FFF2-40B4-BE49-F238E27FC236}">
                    <a16:creationId xmlns:a16="http://schemas.microsoft.com/office/drawing/2014/main" id="{21B4533F-E191-A723-3DDD-DFF9CC49A0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95788" y="3466545"/>
                <a:ext cx="4126700" cy="266111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At the </a:t>
                </a:r>
                <a:r>
                  <a:rPr kumimoji="0" lang="it-IT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heart</a:t>
                </a: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of </a:t>
                </a:r>
                <a:r>
                  <a:rPr kumimoji="0" lang="it-IT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our</a:t>
                </a: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growth</a:t>
                </a: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997689E-A88D-45D4-E885-41567A487490}"/>
                  </a:ext>
                </a:extLst>
              </p:cNvPr>
              <p:cNvSpPr/>
              <p:nvPr/>
            </p:nvSpPr>
            <p:spPr>
              <a:xfrm>
                <a:off x="1265497" y="3517538"/>
                <a:ext cx="145268" cy="145268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1D458FC-700E-5800-DA55-74183AE0BA1E}"/>
              </a:ext>
            </a:extLst>
          </p:cNvPr>
          <p:cNvSpPr/>
          <p:nvPr/>
        </p:nvSpPr>
        <p:spPr>
          <a:xfrm>
            <a:off x="4244340" y="6332220"/>
            <a:ext cx="152400" cy="405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Placeholder 14" descr="A person looking at hot air balloons&#10;&#10;Description automatically generated">
            <a:extLst>
              <a:ext uri="{FF2B5EF4-FFF2-40B4-BE49-F238E27FC236}">
                <a16:creationId xmlns:a16="http://schemas.microsoft.com/office/drawing/2014/main" id="{558927E9-D830-0343-930B-B6840ECC8E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2" t="14414" r="13077"/>
          <a:stretch/>
        </p:blipFill>
        <p:spPr>
          <a:xfrm>
            <a:off x="6781800" y="1"/>
            <a:ext cx="5097717" cy="6857999"/>
          </a:xfrm>
        </p:spPr>
      </p:pic>
    </p:spTree>
    <p:extLst>
      <p:ext uri="{BB962C8B-B14F-4D97-AF65-F5344CB8AC3E}">
        <p14:creationId xmlns:p14="http://schemas.microsoft.com/office/powerpoint/2010/main" val="3052202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416187A-E0ED-5D21-5043-A24C1D15C3F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05128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416187A-E0ED-5D21-5043-A24C1D15C3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" name="Rectangle 102">
            <a:extLst>
              <a:ext uri="{FF2B5EF4-FFF2-40B4-BE49-F238E27FC236}">
                <a16:creationId xmlns:a16="http://schemas.microsoft.com/office/drawing/2014/main" id="{6C2601C9-4310-4AFD-2AEF-9AA73DED2650}"/>
              </a:ext>
            </a:extLst>
          </p:cNvPr>
          <p:cNvSpPr/>
          <p:nvPr/>
        </p:nvSpPr>
        <p:spPr>
          <a:xfrm>
            <a:off x="10006554" y="3232276"/>
            <a:ext cx="1849692" cy="884260"/>
          </a:xfrm>
          <a:prstGeom prst="rect">
            <a:avLst/>
          </a:prstGeom>
          <a:solidFill>
            <a:schemeClr val="bg2"/>
          </a:solidFill>
          <a:ln>
            <a:solidFill>
              <a:srgbClr val="319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" name="Arrow: Pentagon 103">
            <a:extLst>
              <a:ext uri="{FF2B5EF4-FFF2-40B4-BE49-F238E27FC236}">
                <a16:creationId xmlns:a16="http://schemas.microsoft.com/office/drawing/2014/main" id="{A26249C5-11F3-460D-D11B-7CC483F07787}"/>
              </a:ext>
            </a:extLst>
          </p:cNvPr>
          <p:cNvSpPr/>
          <p:nvPr/>
        </p:nvSpPr>
        <p:spPr>
          <a:xfrm>
            <a:off x="7454073" y="3221878"/>
            <a:ext cx="2911741" cy="884260"/>
          </a:xfrm>
          <a:prstGeom prst="homePlate">
            <a:avLst>
              <a:gd name="adj" fmla="val 42285"/>
            </a:avLst>
          </a:prstGeom>
          <a:solidFill>
            <a:schemeClr val="accent4">
              <a:lumMod val="20000"/>
              <a:lumOff val="80000"/>
            </a:schemeClr>
          </a:solidFill>
          <a:ln w="12700" cap="rnd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2F259-4625-17AF-930C-123B3327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Our strategy for an engaged, diverse and talented global workforce 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C8B4D-9418-8741-014C-375D7EB51B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lIns="0" tIns="0" rIns="0" bIns="0" anchor="ctr" anchorCtr="0"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it-IT" dirty="0"/>
              <a:t>1. Frequency Index(FI): ∑( </a:t>
            </a:r>
            <a:r>
              <a:rPr lang="it-IT" dirty="0" err="1"/>
              <a:t>Fatalities</a:t>
            </a:r>
            <a:r>
              <a:rPr lang="it-IT" dirty="0"/>
              <a:t> + </a:t>
            </a:r>
            <a:r>
              <a:rPr lang="it-IT" dirty="0" err="1"/>
              <a:t>Serious</a:t>
            </a:r>
            <a:r>
              <a:rPr lang="it-IT" dirty="0"/>
              <a:t> </a:t>
            </a:r>
            <a:r>
              <a:rPr lang="it-IT" dirty="0" err="1"/>
              <a:t>lost</a:t>
            </a:r>
            <a:r>
              <a:rPr lang="it-IT" dirty="0"/>
              <a:t> time </a:t>
            </a:r>
            <a:r>
              <a:rPr lang="it-IT" dirty="0" err="1"/>
              <a:t>injuries</a:t>
            </a:r>
            <a:r>
              <a:rPr lang="it-IT" dirty="0"/>
              <a:t> + Lost time </a:t>
            </a:r>
            <a:r>
              <a:rPr lang="it-IT" dirty="0" err="1"/>
              <a:t>injuries</a:t>
            </a:r>
            <a:r>
              <a:rPr lang="it-IT" dirty="0"/>
              <a:t> ) x 1.000.000/ </a:t>
            </a:r>
            <a:r>
              <a:rPr lang="it-IT" dirty="0" err="1"/>
              <a:t>worked</a:t>
            </a:r>
            <a:r>
              <a:rPr lang="it-IT" dirty="0"/>
              <a:t> hours;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calculated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200.000 hours </a:t>
            </a:r>
            <a:r>
              <a:rPr lang="it-IT" dirty="0" err="1"/>
              <a:t>worked</a:t>
            </a:r>
            <a:r>
              <a:rPr lang="it-IT" dirty="0"/>
              <a:t>, Index </a:t>
            </a:r>
            <a:r>
              <a:rPr lang="it-IT" dirty="0" err="1"/>
              <a:t>is</a:t>
            </a:r>
            <a:r>
              <a:rPr lang="it-IT" dirty="0"/>
              <a:t> 0,34 @2023, ~ 0,2 @2025 and &lt;0,2 @2030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5DB215-6173-8463-8965-37AE7A21F1BC}"/>
              </a:ext>
            </a:extLst>
          </p:cNvPr>
          <p:cNvSpPr txBox="1"/>
          <p:nvPr/>
        </p:nvSpPr>
        <p:spPr>
          <a:xfrm>
            <a:off x="9902913" y="753865"/>
            <a:ext cx="2117762" cy="41037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2024 - 2030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3423581-755F-2AFE-9AB4-03911D5BE5AD}"/>
              </a:ext>
            </a:extLst>
          </p:cNvPr>
          <p:cNvSpPr/>
          <p:nvPr/>
        </p:nvSpPr>
        <p:spPr>
          <a:xfrm>
            <a:off x="317557" y="744497"/>
            <a:ext cx="6068867" cy="2462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We are acting on 5 main pillars</a:t>
            </a:r>
          </a:p>
        </p:txBody>
      </p:sp>
      <p:sp>
        <p:nvSpPr>
          <p:cNvPr id="48" name="TextBox 32">
            <a:extLst>
              <a:ext uri="{FF2B5EF4-FFF2-40B4-BE49-F238E27FC236}">
                <a16:creationId xmlns:a16="http://schemas.microsoft.com/office/drawing/2014/main" id="{E0DF8957-8414-F89B-0AD9-11E83556DDA0}"/>
              </a:ext>
            </a:extLst>
          </p:cNvPr>
          <p:cNvSpPr txBox="1"/>
          <p:nvPr/>
        </p:nvSpPr>
        <p:spPr>
          <a:xfrm>
            <a:off x="8356706" y="753865"/>
            <a:ext cx="2186025" cy="432784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2024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E731454-E490-2A44-B937-C39135BD9C22}"/>
              </a:ext>
            </a:extLst>
          </p:cNvPr>
          <p:cNvCxnSpPr>
            <a:cxnSpLocks/>
          </p:cNvCxnSpPr>
          <p:nvPr/>
        </p:nvCxnSpPr>
        <p:spPr>
          <a:xfrm flipH="1">
            <a:off x="323726" y="1031216"/>
            <a:ext cx="11552400" cy="0"/>
          </a:xfrm>
          <a:prstGeom prst="line">
            <a:avLst/>
          </a:prstGeom>
          <a:ln w="19050">
            <a:solidFill>
              <a:srgbClr val="239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0992EA2-3524-6ADD-6DDF-3A1F5F23034E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50702" t="18973" r="38851" b="70036"/>
          <a:stretch/>
        </p:blipFill>
        <p:spPr>
          <a:xfrm>
            <a:off x="10736423" y="178472"/>
            <a:ext cx="360000" cy="36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2BD7AA4-436B-E549-57BB-784E0B9E7AFE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67483" t="19065" r="22070" b="69944"/>
          <a:stretch/>
        </p:blipFill>
        <p:spPr>
          <a:xfrm>
            <a:off x="11122821" y="178472"/>
            <a:ext cx="360000" cy="360000"/>
          </a:xfrm>
          <a:prstGeom prst="rect">
            <a:avLst/>
          </a:prstGeom>
        </p:spPr>
      </p:pic>
      <p:pic>
        <p:nvPicPr>
          <p:cNvPr id="70" name="Picture 69" descr="Sustainable Development Goals | TDK Electronics - TDK Europe">
            <a:extLst>
              <a:ext uri="{FF2B5EF4-FFF2-40B4-BE49-F238E27FC236}">
                <a16:creationId xmlns:a16="http://schemas.microsoft.com/office/drawing/2014/main" id="{1771FCCF-A2D4-06E5-5F15-7489C20C4BB4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3" t="27116" r="67462" b="38673"/>
          <a:stretch/>
        </p:blipFill>
        <p:spPr bwMode="auto">
          <a:xfrm>
            <a:off x="10350025" y="178472"/>
            <a:ext cx="360000" cy="3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9" name="Picture 78" descr="Sustainable Development Goals | TDK Electronics - TDK Europe">
            <a:extLst>
              <a:ext uri="{FF2B5EF4-FFF2-40B4-BE49-F238E27FC236}">
                <a16:creationId xmlns:a16="http://schemas.microsoft.com/office/drawing/2014/main" id="{5BBD233B-9D09-4F0F-0FF4-1749E06F5889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4" t="27706" r="11313" b="38020"/>
          <a:stretch/>
        </p:blipFill>
        <p:spPr bwMode="auto">
          <a:xfrm>
            <a:off x="11508275" y="178472"/>
            <a:ext cx="360000" cy="3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C463328D-3D1E-5895-CEB7-D90ACDCFBC3A}"/>
              </a:ext>
            </a:extLst>
          </p:cNvPr>
          <p:cNvSpPr/>
          <p:nvPr/>
        </p:nvSpPr>
        <p:spPr>
          <a:xfrm>
            <a:off x="10006556" y="1212882"/>
            <a:ext cx="1849690" cy="719160"/>
          </a:xfrm>
          <a:prstGeom prst="rect">
            <a:avLst/>
          </a:prstGeom>
          <a:solidFill>
            <a:schemeClr val="bg2"/>
          </a:solidFill>
          <a:ln>
            <a:solidFill>
              <a:srgbClr val="319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2AB756CB-48D6-C5EE-5703-B679020918C8}"/>
              </a:ext>
            </a:extLst>
          </p:cNvPr>
          <p:cNvSpPr/>
          <p:nvPr/>
        </p:nvSpPr>
        <p:spPr>
          <a:xfrm>
            <a:off x="7365274" y="1212882"/>
            <a:ext cx="3038639" cy="719160"/>
          </a:xfrm>
          <a:prstGeom prst="homePlate">
            <a:avLst>
              <a:gd name="adj" fmla="val 42285"/>
            </a:avLst>
          </a:prstGeom>
          <a:solidFill>
            <a:schemeClr val="accent4">
              <a:lumMod val="20000"/>
              <a:lumOff val="80000"/>
            </a:schemeClr>
          </a:solidFill>
          <a:ln w="12700" cap="rnd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64D6E814-7FB9-8790-8AB2-CFE3CBEA96B1}"/>
              </a:ext>
            </a:extLst>
          </p:cNvPr>
          <p:cNvSpPr/>
          <p:nvPr/>
        </p:nvSpPr>
        <p:spPr>
          <a:xfrm>
            <a:off x="1309212" y="1212882"/>
            <a:ext cx="6572916" cy="719160"/>
          </a:xfrm>
          <a:prstGeom prst="homePlate">
            <a:avLst>
              <a:gd name="adj" fmla="val 42285"/>
            </a:avLst>
          </a:prstGeom>
          <a:solidFill>
            <a:schemeClr val="bg1"/>
          </a:solidFill>
          <a:ln w="12700" cap="rnd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59668BB8-70F8-1913-C6FA-7CE04781282D}"/>
              </a:ext>
            </a:extLst>
          </p:cNvPr>
          <p:cNvSpPr/>
          <p:nvPr/>
        </p:nvSpPr>
        <p:spPr>
          <a:xfrm>
            <a:off x="1826184" y="1387796"/>
            <a:ext cx="1800000" cy="369332"/>
          </a:xfrm>
          <a:prstGeom prst="rect">
            <a:avLst/>
          </a:prstGeom>
          <a:noFill/>
          <a:ln w="6350" cap="sq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SAFETY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FIRST</a:t>
            </a:r>
            <a:endParaRPr kumimoji="0" lang="en-US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640C68F6-8593-25A0-5CEA-4899F1B0A45C}"/>
              </a:ext>
            </a:extLst>
          </p:cNvPr>
          <p:cNvCxnSpPr>
            <a:cxnSpLocks/>
          </p:cNvCxnSpPr>
          <p:nvPr/>
        </p:nvCxnSpPr>
        <p:spPr>
          <a:xfrm>
            <a:off x="3001346" y="1283004"/>
            <a:ext cx="0" cy="6120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252EA533-2127-3FCB-41C2-E140591659BD}"/>
              </a:ext>
            </a:extLst>
          </p:cNvPr>
          <p:cNvSpPr txBox="1"/>
          <p:nvPr/>
        </p:nvSpPr>
        <p:spPr>
          <a:xfrm>
            <a:off x="3087445" y="1387796"/>
            <a:ext cx="2016000" cy="369332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13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Towards Zero Accident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 work</a:t>
            </a:r>
          </a:p>
        </p:txBody>
      </p:sp>
      <p:pic>
        <p:nvPicPr>
          <p:cNvPr id="159" name="Picture 158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57FB89E6-9FE3-377E-8F26-84002B5C4F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86" y="1482462"/>
            <a:ext cx="185654" cy="180000"/>
          </a:xfrm>
          <a:prstGeom prst="rect">
            <a:avLst/>
          </a:prstGeom>
        </p:spPr>
      </p:pic>
      <p:sp>
        <p:nvSpPr>
          <p:cNvPr id="169" name="Rectangle 168">
            <a:extLst>
              <a:ext uri="{FF2B5EF4-FFF2-40B4-BE49-F238E27FC236}">
                <a16:creationId xmlns:a16="http://schemas.microsoft.com/office/drawing/2014/main" id="{B6BED45B-CA96-3BB2-A981-AF8DF5987A36}"/>
              </a:ext>
            </a:extLst>
          </p:cNvPr>
          <p:cNvSpPr/>
          <p:nvPr/>
        </p:nvSpPr>
        <p:spPr>
          <a:xfrm>
            <a:off x="5728727" y="1480129"/>
            <a:ext cx="2016000" cy="184666"/>
          </a:xfrm>
          <a:prstGeom prst="rect">
            <a:avLst/>
          </a:prstGeom>
          <a:noFill/>
          <a:ln w="6350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Frequency Index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09703C11-4B4D-BA3B-9455-45373A0E45D3}"/>
              </a:ext>
            </a:extLst>
          </p:cNvPr>
          <p:cNvSpPr/>
          <p:nvPr/>
        </p:nvSpPr>
        <p:spPr>
          <a:xfrm>
            <a:off x="10021653" y="1320462"/>
            <a:ext cx="1764000" cy="504000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~1</a:t>
            </a:r>
            <a:r>
              <a:rPr kumimoji="0" lang="it-IT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@2025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&lt;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1</a:t>
            </a:r>
            <a:r>
              <a:rPr kumimoji="0" lang="it-IT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1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@2030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8" descr="A person holding a computer and a person standing in a field&#10;&#10;Description automatically generated">
            <a:extLst>
              <a:ext uri="{FF2B5EF4-FFF2-40B4-BE49-F238E27FC236}">
                <a16:creationId xmlns:a16="http://schemas.microsoft.com/office/drawing/2014/main" id="{35F92BF9-CF42-7738-9EDF-8B54AC7F6F28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8"/>
          <a:stretch/>
        </p:blipFill>
        <p:spPr>
          <a:xfrm>
            <a:off x="321719" y="1122462"/>
            <a:ext cx="1368000" cy="900000"/>
          </a:xfrm>
          <a:prstGeom prst="rect">
            <a:avLst/>
          </a:prstGeom>
        </p:spPr>
      </p:pic>
      <p:sp>
        <p:nvSpPr>
          <p:cNvPr id="106" name="Arrow: Pentagon 105">
            <a:extLst>
              <a:ext uri="{FF2B5EF4-FFF2-40B4-BE49-F238E27FC236}">
                <a16:creationId xmlns:a16="http://schemas.microsoft.com/office/drawing/2014/main" id="{BB2D5B91-C6E2-893D-E41B-D6E6ABAEF48D}"/>
              </a:ext>
            </a:extLst>
          </p:cNvPr>
          <p:cNvSpPr/>
          <p:nvPr/>
        </p:nvSpPr>
        <p:spPr>
          <a:xfrm>
            <a:off x="1309211" y="3232276"/>
            <a:ext cx="6572916" cy="884260"/>
          </a:xfrm>
          <a:prstGeom prst="homePlate">
            <a:avLst>
              <a:gd name="adj" fmla="val 42285"/>
            </a:avLst>
          </a:prstGeom>
          <a:solidFill>
            <a:schemeClr val="bg1"/>
          </a:solidFill>
          <a:ln w="12700" cap="rnd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D775999-1814-5040-64DA-626EDD4E6636}"/>
              </a:ext>
            </a:extLst>
          </p:cNvPr>
          <p:cNvSpPr txBox="1"/>
          <p:nvPr/>
        </p:nvSpPr>
        <p:spPr>
          <a:xfrm>
            <a:off x="1826186" y="3432590"/>
            <a:ext cx="99669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DIVERSITY, EQUITY </a:t>
            </a:r>
            <a:br>
              <a:rPr kumimoji="0" lang="en-GB" sz="1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&amp; INCLUSION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E0F5C62-1418-97CE-E941-1A31FFFD5674}"/>
              </a:ext>
            </a:extLst>
          </p:cNvPr>
          <p:cNvSpPr txBox="1"/>
          <p:nvPr/>
        </p:nvSpPr>
        <p:spPr>
          <a:xfrm>
            <a:off x="3088324" y="3255070"/>
            <a:ext cx="2003376" cy="369332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13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Growing a gender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balanced talents pipeline 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A726B98-2F89-E6DA-D438-6B94174DF1E6}"/>
              </a:ext>
            </a:extLst>
          </p:cNvPr>
          <p:cNvSpPr/>
          <p:nvPr/>
        </p:nvSpPr>
        <p:spPr>
          <a:xfrm>
            <a:off x="5728727" y="3258255"/>
            <a:ext cx="1636547" cy="36296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Women in </a:t>
            </a:r>
            <a:b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management position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0B1AA84B-3EB5-F256-8E46-EC89E32FC925}"/>
              </a:ext>
            </a:extLst>
          </p:cNvPr>
          <p:cNvCxnSpPr>
            <a:cxnSpLocks/>
          </p:cNvCxnSpPr>
          <p:nvPr/>
        </p:nvCxnSpPr>
        <p:spPr>
          <a:xfrm>
            <a:off x="3468445" y="3674406"/>
            <a:ext cx="4413683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37A62615-8A2C-F8D1-0873-D3D02B3029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16" y="3349736"/>
            <a:ext cx="185654" cy="180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2EDE9B6-85ED-F2F7-7F6B-6781F48582FC}"/>
              </a:ext>
            </a:extLst>
          </p:cNvPr>
          <p:cNvGrpSpPr/>
          <p:nvPr/>
        </p:nvGrpSpPr>
        <p:grpSpPr>
          <a:xfrm>
            <a:off x="3088324" y="3787055"/>
            <a:ext cx="4599253" cy="185487"/>
            <a:chOff x="3469324" y="3718272"/>
            <a:chExt cx="4599253" cy="185487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7EE385B-BB11-083C-7CD5-D354242ED15E}"/>
                </a:ext>
              </a:extLst>
            </p:cNvPr>
            <p:cNvSpPr txBox="1"/>
            <p:nvPr/>
          </p:nvSpPr>
          <p:spPr>
            <a:xfrm>
              <a:off x="3469324" y="3718682"/>
              <a:ext cx="2003376" cy="184666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182563" marR="0" lvl="0" indent="-182563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Tx/>
                <a:buFont typeface="Wingdings" panose="05000000000000000000" pitchFamily="2" charset="2"/>
                <a:buChar char="§"/>
                <a:tabLst/>
                <a:defRPr kumimoji="0" sz="14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Equality in remuneration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FEF3C47-C021-E16D-3A35-0CCC6F0A683C}"/>
                </a:ext>
              </a:extLst>
            </p:cNvPr>
            <p:cNvSpPr/>
            <p:nvPr/>
          </p:nvSpPr>
          <p:spPr>
            <a:xfrm>
              <a:off x="6052577" y="3718272"/>
              <a:ext cx="2016000" cy="185487"/>
            </a:xfrm>
            <a:prstGeom prst="rect">
              <a:avLst/>
            </a:prstGeom>
            <a:no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Gender </a:t>
              </a:r>
              <a:r>
                <a:rPr kumimoji="0" lang="it-IT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pay</a:t>
              </a: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gap</a:t>
              </a:r>
            </a:p>
          </p:txBody>
        </p:sp>
        <p:pic>
          <p:nvPicPr>
            <p:cNvPr id="126" name="Picture 125" descr="A blue arrow pointing to the right&#10;&#10;Description automatically generated">
              <a:extLst>
                <a:ext uri="{FF2B5EF4-FFF2-40B4-BE49-F238E27FC236}">
                  <a16:creationId xmlns:a16="http://schemas.microsoft.com/office/drawing/2014/main" id="{690D6E1C-411D-E172-B614-354166FA6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166" y="3721015"/>
              <a:ext cx="185654" cy="180000"/>
            </a:xfrm>
            <a:prstGeom prst="rect">
              <a:avLst/>
            </a:prstGeom>
          </p:spPr>
        </p:pic>
      </p:grp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45EC1AE9-FA87-6422-54ED-520C09B95DCA}"/>
              </a:ext>
            </a:extLst>
          </p:cNvPr>
          <p:cNvCxnSpPr>
            <a:cxnSpLocks/>
          </p:cNvCxnSpPr>
          <p:nvPr/>
        </p:nvCxnSpPr>
        <p:spPr>
          <a:xfrm>
            <a:off x="8723244" y="3674406"/>
            <a:ext cx="156298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4E352D1E-6694-1F1D-ECD4-0E5FA2DB1FA1}"/>
              </a:ext>
            </a:extLst>
          </p:cNvPr>
          <p:cNvCxnSpPr>
            <a:cxnSpLocks/>
          </p:cNvCxnSpPr>
          <p:nvPr/>
        </p:nvCxnSpPr>
        <p:spPr>
          <a:xfrm>
            <a:off x="10039653" y="3674406"/>
            <a:ext cx="172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2471C9E-3749-9AD7-6332-D627E93B8537}"/>
              </a:ext>
            </a:extLst>
          </p:cNvPr>
          <p:cNvSpPr/>
          <p:nvPr/>
        </p:nvSpPr>
        <p:spPr>
          <a:xfrm>
            <a:off x="10039653" y="3305214"/>
            <a:ext cx="1728000" cy="263429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≥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33% 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@2030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902C3DF7-5881-A91D-5D5D-20A32C8CD0C8}"/>
              </a:ext>
            </a:extLst>
          </p:cNvPr>
          <p:cNvSpPr/>
          <p:nvPr/>
        </p:nvSpPr>
        <p:spPr>
          <a:xfrm>
            <a:off x="10039653" y="3748084"/>
            <a:ext cx="1728000" cy="263429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±2% 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@2030 </a:t>
            </a:r>
            <a:endParaRPr kumimoji="0" lang="it-IT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3B5B41A5-297A-3967-2447-215BCC181CF1}"/>
              </a:ext>
            </a:extLst>
          </p:cNvPr>
          <p:cNvCxnSpPr>
            <a:cxnSpLocks/>
          </p:cNvCxnSpPr>
          <p:nvPr/>
        </p:nvCxnSpPr>
        <p:spPr>
          <a:xfrm>
            <a:off x="3026578" y="3314406"/>
            <a:ext cx="0" cy="7200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erson looking away from the camera&#10;&#10;Description automatically generated">
            <a:extLst>
              <a:ext uri="{FF2B5EF4-FFF2-40B4-BE49-F238E27FC236}">
                <a16:creationId xmlns:a16="http://schemas.microsoft.com/office/drawing/2014/main" id="{4E749697-729F-5D51-275D-92FF82CDC22C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4" t="2870" r="-62" b="1"/>
          <a:stretch/>
        </p:blipFill>
        <p:spPr>
          <a:xfrm>
            <a:off x="308089" y="3134406"/>
            <a:ext cx="1368000" cy="1080000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04AFD0E4-7CAA-919F-BECD-8D829DAB2FB7}"/>
              </a:ext>
            </a:extLst>
          </p:cNvPr>
          <p:cNvSpPr/>
          <p:nvPr/>
        </p:nvSpPr>
        <p:spPr>
          <a:xfrm>
            <a:off x="10006552" y="4410798"/>
            <a:ext cx="1849693" cy="719160"/>
          </a:xfrm>
          <a:prstGeom prst="rect">
            <a:avLst/>
          </a:prstGeom>
          <a:solidFill>
            <a:schemeClr val="bg2"/>
          </a:solidFill>
          <a:ln>
            <a:solidFill>
              <a:srgbClr val="319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8" name="Arrow: Pentagon 97">
            <a:extLst>
              <a:ext uri="{FF2B5EF4-FFF2-40B4-BE49-F238E27FC236}">
                <a16:creationId xmlns:a16="http://schemas.microsoft.com/office/drawing/2014/main" id="{C221B5B2-1F40-827D-413D-03DBEFB5FC3E}"/>
              </a:ext>
            </a:extLst>
          </p:cNvPr>
          <p:cNvSpPr/>
          <p:nvPr/>
        </p:nvSpPr>
        <p:spPr>
          <a:xfrm>
            <a:off x="7592609" y="4410798"/>
            <a:ext cx="2757409" cy="719160"/>
          </a:xfrm>
          <a:prstGeom prst="homePlate">
            <a:avLst>
              <a:gd name="adj" fmla="val 42285"/>
            </a:avLst>
          </a:prstGeom>
          <a:solidFill>
            <a:schemeClr val="accent4">
              <a:lumMod val="20000"/>
              <a:lumOff val="80000"/>
            </a:schemeClr>
          </a:solidFill>
          <a:ln w="12700" cap="rnd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0" name="Arrow: Pentagon 99">
            <a:extLst>
              <a:ext uri="{FF2B5EF4-FFF2-40B4-BE49-F238E27FC236}">
                <a16:creationId xmlns:a16="http://schemas.microsoft.com/office/drawing/2014/main" id="{DF5B8698-1A06-F07B-2AE2-AFA6A163E681}"/>
              </a:ext>
            </a:extLst>
          </p:cNvPr>
          <p:cNvSpPr/>
          <p:nvPr/>
        </p:nvSpPr>
        <p:spPr>
          <a:xfrm>
            <a:off x="1309212" y="4410798"/>
            <a:ext cx="6572915" cy="719160"/>
          </a:xfrm>
          <a:prstGeom prst="homePlate">
            <a:avLst>
              <a:gd name="adj" fmla="val 42285"/>
            </a:avLst>
          </a:prstGeom>
          <a:solidFill>
            <a:schemeClr val="bg1"/>
          </a:solidFill>
          <a:ln w="12700" cap="rnd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70103656-8B80-8FF8-B212-B4EFEB217DA4}"/>
              </a:ext>
            </a:extLst>
          </p:cNvPr>
          <p:cNvSpPr/>
          <p:nvPr/>
        </p:nvSpPr>
        <p:spPr>
          <a:xfrm>
            <a:off x="1788084" y="4585712"/>
            <a:ext cx="1382490" cy="369332"/>
          </a:xfrm>
          <a:prstGeom prst="rect">
            <a:avLst/>
          </a:prstGeom>
          <a:noFill/>
          <a:ln w="6350" cap="sq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SKILLS </a:t>
            </a:r>
            <a:b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DEVELOPMENT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D833D1C2-4049-1CA1-B32A-3CC51A3FEAAB}"/>
              </a:ext>
            </a:extLst>
          </p:cNvPr>
          <p:cNvCxnSpPr>
            <a:cxnSpLocks/>
          </p:cNvCxnSpPr>
          <p:nvPr/>
        </p:nvCxnSpPr>
        <p:spPr>
          <a:xfrm>
            <a:off x="3026578" y="4464378"/>
            <a:ext cx="0" cy="6120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" name="Picture 160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232125CA-F297-E4CF-1D18-4EB97D4646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16" y="4680378"/>
            <a:ext cx="185654" cy="180000"/>
          </a:xfrm>
          <a:prstGeom prst="rect">
            <a:avLst/>
          </a:prstGeom>
        </p:spPr>
      </p:pic>
      <p:sp>
        <p:nvSpPr>
          <p:cNvPr id="162" name="TextBox 161">
            <a:extLst>
              <a:ext uri="{FF2B5EF4-FFF2-40B4-BE49-F238E27FC236}">
                <a16:creationId xmlns:a16="http://schemas.microsoft.com/office/drawing/2014/main" id="{464CB8AF-A4A0-ABC8-9EED-F67B50097D12}"/>
              </a:ext>
            </a:extLst>
          </p:cNvPr>
          <p:cNvSpPr txBox="1"/>
          <p:nvPr/>
        </p:nvSpPr>
        <p:spPr>
          <a:xfrm>
            <a:off x="3087316" y="4493379"/>
            <a:ext cx="2303652" cy="553998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182563" marR="0" lvl="0" indent="-18256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tabLst/>
              <a:defRPr kumimoji="0" sz="14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Upskilling and reskilling focus on digital transformation, excellence in operations, climate science 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FAF82FC5-C9E0-7381-CEB6-2BDD8842B8EE}"/>
              </a:ext>
            </a:extLst>
          </p:cNvPr>
          <p:cNvSpPr/>
          <p:nvPr/>
        </p:nvSpPr>
        <p:spPr>
          <a:xfrm>
            <a:off x="5728727" y="4585712"/>
            <a:ext cx="2016000" cy="36933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 training days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 employee per year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E70EE01B-E218-3D8C-8BD2-EDFF67C14D86}"/>
              </a:ext>
            </a:extLst>
          </p:cNvPr>
          <p:cNvSpPr/>
          <p:nvPr/>
        </p:nvSpPr>
        <p:spPr>
          <a:xfrm>
            <a:off x="10496902" y="4561352"/>
            <a:ext cx="1178370" cy="418053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Constantly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&gt;5.0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days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17" name="Picture 16" descr="A group of people walking in a white room&#10;&#10;Description automatically generated">
            <a:extLst>
              <a:ext uri="{FF2B5EF4-FFF2-40B4-BE49-F238E27FC236}">
                <a16:creationId xmlns:a16="http://schemas.microsoft.com/office/drawing/2014/main" id="{4B7695B3-F90B-A119-0E97-B39421C798DF}"/>
              </a:ext>
            </a:extLst>
          </p:cNvPr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/>
          <a:stretch/>
        </p:blipFill>
        <p:spPr>
          <a:xfrm>
            <a:off x="315874" y="4320378"/>
            <a:ext cx="1367998" cy="90000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DEC3D61F-0D0B-DFDB-B007-177A4F291712}"/>
              </a:ext>
            </a:extLst>
          </p:cNvPr>
          <p:cNvSpPr/>
          <p:nvPr/>
        </p:nvSpPr>
        <p:spPr>
          <a:xfrm>
            <a:off x="10006552" y="5417527"/>
            <a:ext cx="1849694" cy="719160"/>
          </a:xfrm>
          <a:prstGeom prst="rect">
            <a:avLst/>
          </a:prstGeom>
          <a:solidFill>
            <a:schemeClr val="bg2"/>
          </a:solidFill>
          <a:ln>
            <a:solidFill>
              <a:srgbClr val="319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7" name="Arrow: Pentagon 86">
            <a:extLst>
              <a:ext uri="{FF2B5EF4-FFF2-40B4-BE49-F238E27FC236}">
                <a16:creationId xmlns:a16="http://schemas.microsoft.com/office/drawing/2014/main" id="{1F46051D-DC24-2BEE-5078-8EBB529FD986}"/>
              </a:ext>
            </a:extLst>
          </p:cNvPr>
          <p:cNvSpPr/>
          <p:nvPr/>
        </p:nvSpPr>
        <p:spPr>
          <a:xfrm>
            <a:off x="7232381" y="5417527"/>
            <a:ext cx="3171523" cy="719160"/>
          </a:xfrm>
          <a:prstGeom prst="homePlate">
            <a:avLst>
              <a:gd name="adj" fmla="val 42285"/>
            </a:avLst>
          </a:prstGeom>
          <a:solidFill>
            <a:schemeClr val="accent4">
              <a:lumMod val="20000"/>
              <a:lumOff val="80000"/>
            </a:schemeClr>
          </a:solidFill>
          <a:ln w="12700" cap="rnd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" name="Arrow: Pentagon 94">
            <a:extLst>
              <a:ext uri="{FF2B5EF4-FFF2-40B4-BE49-F238E27FC236}">
                <a16:creationId xmlns:a16="http://schemas.microsoft.com/office/drawing/2014/main" id="{7500983B-8D9D-99BF-1334-AF538F2BEA4C}"/>
              </a:ext>
            </a:extLst>
          </p:cNvPr>
          <p:cNvSpPr/>
          <p:nvPr/>
        </p:nvSpPr>
        <p:spPr>
          <a:xfrm>
            <a:off x="1309212" y="5417527"/>
            <a:ext cx="6572915" cy="719160"/>
          </a:xfrm>
          <a:prstGeom prst="homePlate">
            <a:avLst>
              <a:gd name="adj" fmla="val 42285"/>
            </a:avLst>
          </a:prstGeom>
          <a:solidFill>
            <a:schemeClr val="bg1"/>
          </a:solidFill>
          <a:ln w="12700" cap="rnd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ECD29778-C26D-B9A9-5252-A48D78265D1E}"/>
              </a:ext>
            </a:extLst>
          </p:cNvPr>
          <p:cNvSpPr/>
          <p:nvPr/>
        </p:nvSpPr>
        <p:spPr>
          <a:xfrm>
            <a:off x="1788084" y="5592441"/>
            <a:ext cx="1320716" cy="369332"/>
          </a:xfrm>
          <a:prstGeom prst="rect">
            <a:avLst/>
          </a:prstGeom>
          <a:noFill/>
          <a:ln w="6350" cap="sq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ENGAGEMENT</a:t>
            </a:r>
            <a:b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&amp; RETENTION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B3601CB7-32ED-3D16-E9FB-B5DD5D698FD8}"/>
              </a:ext>
            </a:extLst>
          </p:cNvPr>
          <p:cNvCxnSpPr>
            <a:cxnSpLocks/>
          </p:cNvCxnSpPr>
          <p:nvPr/>
        </p:nvCxnSpPr>
        <p:spPr>
          <a:xfrm>
            <a:off x="2998003" y="5471107"/>
            <a:ext cx="0" cy="6120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0" name="Picture 159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3BE64E91-D12B-0C9C-9378-0BE5D366C1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16" y="5687107"/>
            <a:ext cx="185654" cy="180000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301A9982-9178-6B72-BAA4-BE1BC98E189A}"/>
              </a:ext>
            </a:extLst>
          </p:cNvPr>
          <p:cNvSpPr txBox="1"/>
          <p:nvPr/>
        </p:nvSpPr>
        <p:spPr>
          <a:xfrm>
            <a:off x="3051533" y="5592441"/>
            <a:ext cx="2016000" cy="369332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1300"/>
            </a:lvl1pPr>
          </a:lstStyle>
          <a:p>
            <a:pPr marL="0" marR="0" lvl="0" indent="0" algn="l" defTabSz="121914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Leveraging on employees listening and experience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8C427D75-8F34-44C5-3AED-7C681E15F377}"/>
              </a:ext>
            </a:extLst>
          </p:cNvPr>
          <p:cNvSpPr/>
          <p:nvPr/>
        </p:nvSpPr>
        <p:spPr>
          <a:xfrm>
            <a:off x="5728727" y="5592441"/>
            <a:ext cx="1729282" cy="36933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Global </a:t>
            </a:r>
            <a:r>
              <a:rPr kumimoji="0" lang="it-IT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Sustainable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Engagement Index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0AE0FCC6-A480-EA8C-F7A6-D8BF17045BFB}"/>
              </a:ext>
            </a:extLst>
          </p:cNvPr>
          <p:cNvSpPr/>
          <p:nvPr/>
        </p:nvSpPr>
        <p:spPr>
          <a:xfrm>
            <a:off x="10403916" y="5525107"/>
            <a:ext cx="1184404" cy="504000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Constantly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≥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80%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19" name="Picture 18" descr="A crowd of people walking on a concrete surface&#10;&#10;Description automatically generated">
            <a:extLst>
              <a:ext uri="{FF2B5EF4-FFF2-40B4-BE49-F238E27FC236}">
                <a16:creationId xmlns:a16="http://schemas.microsoft.com/office/drawing/2014/main" id="{15D129E7-EFE8-E543-30DD-72D9398C0CB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8"/>
          <a:stretch/>
        </p:blipFill>
        <p:spPr>
          <a:xfrm>
            <a:off x="315874" y="5326348"/>
            <a:ext cx="1367998" cy="901519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0131F6F9-61AA-3261-F654-F032009C3F3D}"/>
              </a:ext>
            </a:extLst>
          </p:cNvPr>
          <p:cNvSpPr/>
          <p:nvPr/>
        </p:nvSpPr>
        <p:spPr>
          <a:xfrm>
            <a:off x="10006554" y="2218854"/>
            <a:ext cx="1849691" cy="719160"/>
          </a:xfrm>
          <a:prstGeom prst="rect">
            <a:avLst/>
          </a:prstGeom>
          <a:solidFill>
            <a:schemeClr val="bg2"/>
          </a:solidFill>
          <a:ln>
            <a:solidFill>
              <a:srgbClr val="319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Arrow: Pentagon 76">
            <a:extLst>
              <a:ext uri="{FF2B5EF4-FFF2-40B4-BE49-F238E27FC236}">
                <a16:creationId xmlns:a16="http://schemas.microsoft.com/office/drawing/2014/main" id="{D45D9181-87D7-D651-DB95-7EF09EE1667B}"/>
              </a:ext>
            </a:extLst>
          </p:cNvPr>
          <p:cNvSpPr/>
          <p:nvPr/>
        </p:nvSpPr>
        <p:spPr>
          <a:xfrm>
            <a:off x="7594599" y="2218854"/>
            <a:ext cx="2755419" cy="719160"/>
          </a:xfrm>
          <a:prstGeom prst="homePlate">
            <a:avLst>
              <a:gd name="adj" fmla="val 42285"/>
            </a:avLst>
          </a:prstGeom>
          <a:solidFill>
            <a:schemeClr val="accent4">
              <a:lumMod val="20000"/>
              <a:lumOff val="80000"/>
            </a:schemeClr>
          </a:solidFill>
          <a:ln w="12700" cap="rnd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Arrow: Pentagon 80">
            <a:extLst>
              <a:ext uri="{FF2B5EF4-FFF2-40B4-BE49-F238E27FC236}">
                <a16:creationId xmlns:a16="http://schemas.microsoft.com/office/drawing/2014/main" id="{583F6C51-6EC6-6642-EB10-85D89570F77C}"/>
              </a:ext>
            </a:extLst>
          </p:cNvPr>
          <p:cNvSpPr/>
          <p:nvPr/>
        </p:nvSpPr>
        <p:spPr>
          <a:xfrm>
            <a:off x="1309212" y="2218854"/>
            <a:ext cx="6572916" cy="719160"/>
          </a:xfrm>
          <a:prstGeom prst="homePlate">
            <a:avLst>
              <a:gd name="adj" fmla="val 42285"/>
            </a:avLst>
          </a:prstGeom>
          <a:solidFill>
            <a:schemeClr val="bg1"/>
          </a:solidFill>
          <a:ln w="12700" cap="rnd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6DE45DE8-E339-4B69-AFC7-15E4A891647B}"/>
              </a:ext>
            </a:extLst>
          </p:cNvPr>
          <p:cNvSpPr/>
          <p:nvPr/>
        </p:nvSpPr>
        <p:spPr>
          <a:xfrm>
            <a:off x="1826184" y="2393768"/>
            <a:ext cx="996691" cy="369332"/>
          </a:xfrm>
          <a:prstGeom prst="rect">
            <a:avLst/>
          </a:prstGeom>
          <a:noFill/>
          <a:ln w="6350" cap="sq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CARING &amp; </a:t>
            </a:r>
            <a:br>
              <a:rPr kumimoji="0" lang="en-GB" sz="1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WELLBEING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23E5FD9D-A9D8-095B-8FEC-01B172678D02}"/>
              </a:ext>
            </a:extLst>
          </p:cNvPr>
          <p:cNvSpPr txBox="1"/>
          <p:nvPr/>
        </p:nvSpPr>
        <p:spPr>
          <a:xfrm>
            <a:off x="3073707" y="2393768"/>
            <a:ext cx="2016000" cy="369332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13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 Pirelli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Global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Welfare Program </a:t>
            </a:r>
          </a:p>
        </p:txBody>
      </p:sp>
      <p:pic>
        <p:nvPicPr>
          <p:cNvPr id="158" name="Picture 157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CC63E335-08E2-7D8D-3676-392454B599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16" y="2488434"/>
            <a:ext cx="185654" cy="180000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1EC4DF12-8D16-2F86-0347-A5FF26884AEE}"/>
              </a:ext>
            </a:extLst>
          </p:cNvPr>
          <p:cNvSpPr/>
          <p:nvPr/>
        </p:nvSpPr>
        <p:spPr>
          <a:xfrm>
            <a:off x="5728727" y="2486101"/>
            <a:ext cx="2016000" cy="184666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Enhanced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welfare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offer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178E1939-29BC-85A6-9207-6A74E6B5A96B}"/>
              </a:ext>
            </a:extLst>
          </p:cNvPr>
          <p:cNvSpPr/>
          <p:nvPr/>
        </p:nvSpPr>
        <p:spPr>
          <a:xfrm>
            <a:off x="8223908" y="2405407"/>
            <a:ext cx="1620000" cy="305274"/>
          </a:xfrm>
          <a:prstGeom prst="rect">
            <a:avLst/>
          </a:prstGeom>
          <a:noFill/>
          <a:ln w="6350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Localized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offer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-</a:t>
            </a:r>
            <a:b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 country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53083B92-BA49-DE11-CB1C-2E60A9134DF3}"/>
              </a:ext>
            </a:extLst>
          </p:cNvPr>
          <p:cNvSpPr/>
          <p:nvPr/>
        </p:nvSpPr>
        <p:spPr>
          <a:xfrm>
            <a:off x="10350023" y="2421464"/>
            <a:ext cx="1435630" cy="313940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 global </a:t>
            </a:r>
            <a:r>
              <a:rPr kumimoji="0" lang="it-IT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offer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covering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100% </a:t>
            </a:r>
            <a:r>
              <a:rPr kumimoji="0" lang="it-IT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employees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@2026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3E0C1E1-910E-D3B9-F0D8-E0220CF581EB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5" b="17105"/>
          <a:stretch/>
        </p:blipFill>
        <p:spPr>
          <a:xfrm>
            <a:off x="302765" y="2128434"/>
            <a:ext cx="1368000" cy="9000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E550022-4A8E-F3CD-4263-A11575E579C3}"/>
              </a:ext>
            </a:extLst>
          </p:cNvPr>
          <p:cNvSpPr txBox="1">
            <a:spLocks/>
          </p:cNvSpPr>
          <p:nvPr/>
        </p:nvSpPr>
        <p:spPr>
          <a:xfrm>
            <a:off x="317557" y="82621"/>
            <a:ext cx="1312002" cy="76782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PEOPLE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1A0D43F-1B5E-0386-254C-7266D28A6545}"/>
              </a:ext>
            </a:extLst>
          </p:cNvPr>
          <p:cNvCxnSpPr>
            <a:cxnSpLocks/>
          </p:cNvCxnSpPr>
          <p:nvPr/>
        </p:nvCxnSpPr>
        <p:spPr>
          <a:xfrm>
            <a:off x="-122412" y="121012"/>
            <a:ext cx="352432" cy="0"/>
          </a:xfrm>
          <a:prstGeom prst="straightConnector1">
            <a:avLst/>
          </a:prstGeom>
          <a:ln w="12700">
            <a:solidFill>
              <a:srgbClr val="31969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367750-E1A3-4E19-87B6-CC562A5B7214}"/>
              </a:ext>
            </a:extLst>
          </p:cNvPr>
          <p:cNvCxnSpPr>
            <a:cxnSpLocks/>
          </p:cNvCxnSpPr>
          <p:nvPr/>
        </p:nvCxnSpPr>
        <p:spPr>
          <a:xfrm>
            <a:off x="3026578" y="2292937"/>
            <a:ext cx="0" cy="6120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32">
            <a:extLst>
              <a:ext uri="{FF2B5EF4-FFF2-40B4-BE49-F238E27FC236}">
                <a16:creationId xmlns:a16="http://schemas.microsoft.com/office/drawing/2014/main" id="{2F74D210-05BE-FEB1-E8CF-F22B60E20BDF}"/>
              </a:ext>
            </a:extLst>
          </p:cNvPr>
          <p:cNvSpPr txBox="1"/>
          <p:nvPr/>
        </p:nvSpPr>
        <p:spPr>
          <a:xfrm>
            <a:off x="7232381" y="753865"/>
            <a:ext cx="2186025" cy="432784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2023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5BF416A9-F257-28CB-70BC-7E645C85FC15}"/>
              </a:ext>
            </a:extLst>
          </p:cNvPr>
          <p:cNvSpPr/>
          <p:nvPr/>
        </p:nvSpPr>
        <p:spPr>
          <a:xfrm>
            <a:off x="8808585" y="1206354"/>
            <a:ext cx="1595328" cy="719160"/>
          </a:xfrm>
          <a:prstGeom prst="homePlate">
            <a:avLst>
              <a:gd name="adj" fmla="val 42285"/>
            </a:avLst>
          </a:prstGeom>
          <a:solidFill>
            <a:schemeClr val="bg2">
              <a:lumMod val="20000"/>
              <a:lumOff val="80000"/>
              <a:alpha val="85000"/>
            </a:schemeClr>
          </a:solidFill>
          <a:ln w="12700" cap="rnd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2ACAAE-A00A-3936-546D-670316EE5103}"/>
              </a:ext>
            </a:extLst>
          </p:cNvPr>
          <p:cNvSpPr/>
          <p:nvPr/>
        </p:nvSpPr>
        <p:spPr>
          <a:xfrm>
            <a:off x="7515393" y="1342642"/>
            <a:ext cx="1620000" cy="459641"/>
          </a:xfrm>
          <a:prstGeom prst="rect">
            <a:avLst/>
          </a:prstGeom>
          <a:noFill/>
          <a:ln w="6350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1.5</a:t>
            </a:r>
            <a:r>
              <a:rPr kumimoji="0" lang="it-IT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it-IT" sz="1050" b="1" i="1" dirty="0">
                <a:solidFill>
                  <a:srgbClr val="000000"/>
                </a:solidFill>
              </a:rPr>
              <a:t>-65% vs 2015</a:t>
            </a:r>
            <a:endParaRPr kumimoji="0" lang="it-IT" sz="1050" b="1" i="1" u="non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A6BEED00-5B97-38C9-777B-8AAFFD140310}"/>
              </a:ext>
            </a:extLst>
          </p:cNvPr>
          <p:cNvSpPr/>
          <p:nvPr/>
        </p:nvSpPr>
        <p:spPr>
          <a:xfrm>
            <a:off x="8723244" y="1302016"/>
            <a:ext cx="1620000" cy="459641"/>
          </a:xfrm>
          <a:prstGeom prst="rect">
            <a:avLst/>
          </a:prstGeom>
          <a:noFill/>
          <a:ln w="6350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1.41</a:t>
            </a:r>
            <a:r>
              <a:rPr kumimoji="0" lang="it-IT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EB1D073D-9BC2-E48A-7595-AA4211CD2B48}"/>
              </a:ext>
            </a:extLst>
          </p:cNvPr>
          <p:cNvSpPr/>
          <p:nvPr/>
        </p:nvSpPr>
        <p:spPr>
          <a:xfrm>
            <a:off x="8805754" y="3237688"/>
            <a:ext cx="1570383" cy="885541"/>
          </a:xfrm>
          <a:prstGeom prst="homePlate">
            <a:avLst>
              <a:gd name="adj" fmla="val 42285"/>
            </a:avLst>
          </a:prstGeom>
          <a:solidFill>
            <a:schemeClr val="bg2">
              <a:lumMod val="20000"/>
              <a:lumOff val="80000"/>
              <a:alpha val="85000"/>
            </a:schemeClr>
          </a:solidFill>
          <a:ln w="12700" cap="rnd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7D77DE-6A8E-55A7-23E7-8A0908199F2B}"/>
              </a:ext>
            </a:extLst>
          </p:cNvPr>
          <p:cNvSpPr/>
          <p:nvPr/>
        </p:nvSpPr>
        <p:spPr>
          <a:xfrm>
            <a:off x="7515393" y="3317214"/>
            <a:ext cx="1620000" cy="245045"/>
          </a:xfrm>
          <a:prstGeom prst="rect">
            <a:avLst/>
          </a:prstGeom>
          <a:noFill/>
          <a:ln w="6350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27%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11361C-CC65-3ABA-B09C-564A819FE298}"/>
              </a:ext>
            </a:extLst>
          </p:cNvPr>
          <p:cNvSpPr/>
          <p:nvPr/>
        </p:nvSpPr>
        <p:spPr>
          <a:xfrm>
            <a:off x="7484430" y="3691097"/>
            <a:ext cx="1620000" cy="443186"/>
          </a:xfrm>
          <a:prstGeom prst="rect">
            <a:avLst/>
          </a:prstGeom>
          <a:noFill/>
          <a:ln w="6350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+2</a:t>
            </a:r>
            <a:r>
              <a:rPr lang="it-IT" sz="1400" b="1" dirty="0">
                <a:solidFill>
                  <a:schemeClr val="tx1"/>
                </a:solidFill>
              </a:rPr>
              <a:t>.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7% </a:t>
            </a:r>
            <a:b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it-IT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</a:t>
            </a:r>
            <a:r>
              <a:rPr kumimoji="0" lang="it-IT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favour</a:t>
            </a:r>
            <a:r>
              <a:rPr kumimoji="0" lang="it-IT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women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B487A14-ECD6-7DE8-36B8-565C2ECF957A}"/>
              </a:ext>
            </a:extLst>
          </p:cNvPr>
          <p:cNvSpPr/>
          <p:nvPr/>
        </p:nvSpPr>
        <p:spPr>
          <a:xfrm>
            <a:off x="8608755" y="3691097"/>
            <a:ext cx="1620000" cy="443186"/>
          </a:xfrm>
          <a:prstGeom prst="rect">
            <a:avLst/>
          </a:prstGeom>
          <a:noFill/>
          <a:ln w="6350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+0,4% </a:t>
            </a:r>
            <a:b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it-IT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</a:t>
            </a:r>
            <a:r>
              <a:rPr kumimoji="0" lang="it-IT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favour</a:t>
            </a:r>
            <a:r>
              <a:rPr kumimoji="0" lang="it-IT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women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273E658-1787-0838-ECCF-20386298C9FA}"/>
              </a:ext>
            </a:extLst>
          </p:cNvPr>
          <p:cNvSpPr/>
          <p:nvPr/>
        </p:nvSpPr>
        <p:spPr>
          <a:xfrm>
            <a:off x="8639718" y="3317214"/>
            <a:ext cx="1620000" cy="245045"/>
          </a:xfrm>
          <a:prstGeom prst="rect">
            <a:avLst/>
          </a:prstGeom>
          <a:noFill/>
          <a:ln w="6350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28%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1187DE4-8990-35F3-47B0-6921D5CA37E2}"/>
              </a:ext>
            </a:extLst>
          </p:cNvPr>
          <p:cNvCxnSpPr>
            <a:cxnSpLocks/>
            <a:endCxn id="16" idx="3"/>
          </p:cNvCxnSpPr>
          <p:nvPr/>
        </p:nvCxnSpPr>
        <p:spPr>
          <a:xfrm>
            <a:off x="7598919" y="3674406"/>
            <a:ext cx="2777218" cy="60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AF8DAFC-AC3E-0EB4-BB15-899BA1D131EC}"/>
              </a:ext>
            </a:extLst>
          </p:cNvPr>
          <p:cNvSpPr/>
          <p:nvPr/>
        </p:nvSpPr>
        <p:spPr>
          <a:xfrm>
            <a:off x="7515393" y="4617741"/>
            <a:ext cx="1620000" cy="305274"/>
          </a:xfrm>
          <a:prstGeom prst="rect">
            <a:avLst/>
          </a:prstGeom>
          <a:noFill/>
          <a:ln w="6350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7.4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71731D74-05F0-FC62-0BD3-C0C7FF884CE3}"/>
              </a:ext>
            </a:extLst>
          </p:cNvPr>
          <p:cNvSpPr/>
          <p:nvPr/>
        </p:nvSpPr>
        <p:spPr>
          <a:xfrm>
            <a:off x="8813798" y="4409052"/>
            <a:ext cx="1536219" cy="719161"/>
          </a:xfrm>
          <a:prstGeom prst="homePlate">
            <a:avLst>
              <a:gd name="adj" fmla="val 42285"/>
            </a:avLst>
          </a:prstGeom>
          <a:solidFill>
            <a:schemeClr val="bg2">
              <a:lumMod val="20000"/>
              <a:lumOff val="80000"/>
              <a:alpha val="85000"/>
            </a:schemeClr>
          </a:solidFill>
          <a:ln w="12700" cap="rnd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E9A7615A-2672-F059-5F59-95932D034D18}"/>
              </a:ext>
            </a:extLst>
          </p:cNvPr>
          <p:cNvSpPr/>
          <p:nvPr/>
        </p:nvSpPr>
        <p:spPr>
          <a:xfrm>
            <a:off x="8639718" y="4617741"/>
            <a:ext cx="1620000" cy="305274"/>
          </a:xfrm>
          <a:prstGeom prst="rect">
            <a:avLst/>
          </a:prstGeom>
          <a:noFill/>
          <a:ln w="6350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6.9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F0FFA7-B59B-9D5E-0478-06D4F8004662}"/>
              </a:ext>
            </a:extLst>
          </p:cNvPr>
          <p:cNvSpPr/>
          <p:nvPr/>
        </p:nvSpPr>
        <p:spPr>
          <a:xfrm>
            <a:off x="7484430" y="5511473"/>
            <a:ext cx="1729282" cy="515302"/>
          </a:xfrm>
          <a:prstGeom prst="rect">
            <a:avLst/>
          </a:prstGeom>
          <a:noFill/>
          <a:ln w="6350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83% 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4EDB995D-D62D-6C2D-F8AD-5BF76BA2A6B0}"/>
              </a:ext>
            </a:extLst>
          </p:cNvPr>
          <p:cNvSpPr/>
          <p:nvPr/>
        </p:nvSpPr>
        <p:spPr>
          <a:xfrm>
            <a:off x="8800154" y="5424220"/>
            <a:ext cx="1603750" cy="719161"/>
          </a:xfrm>
          <a:prstGeom prst="homePlate">
            <a:avLst>
              <a:gd name="adj" fmla="val 42285"/>
            </a:avLst>
          </a:prstGeom>
          <a:solidFill>
            <a:schemeClr val="bg2">
              <a:lumMod val="20000"/>
              <a:lumOff val="80000"/>
              <a:alpha val="85000"/>
            </a:schemeClr>
          </a:solidFill>
          <a:ln w="12700" cap="rnd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BC67D01-780C-5536-69BD-562AB8FB45A1}"/>
              </a:ext>
            </a:extLst>
          </p:cNvPr>
          <p:cNvSpPr/>
          <p:nvPr/>
        </p:nvSpPr>
        <p:spPr>
          <a:xfrm>
            <a:off x="8608755" y="5511473"/>
            <a:ext cx="1729282" cy="515302"/>
          </a:xfrm>
          <a:prstGeom prst="rect">
            <a:avLst/>
          </a:prstGeom>
          <a:noFill/>
          <a:ln w="6350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83% </a:t>
            </a:r>
          </a:p>
        </p:txBody>
      </p:sp>
    </p:spTree>
    <p:extLst>
      <p:ext uri="{BB962C8B-B14F-4D97-AF65-F5344CB8AC3E}">
        <p14:creationId xmlns:p14="http://schemas.microsoft.com/office/powerpoint/2010/main" val="3956374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A31EF8-EC2A-3EAD-0391-843DBECA09B2}"/>
              </a:ext>
            </a:extLst>
          </p:cNvPr>
          <p:cNvSpPr/>
          <p:nvPr/>
        </p:nvSpPr>
        <p:spPr>
          <a:xfrm>
            <a:off x="312483" y="2439000"/>
            <a:ext cx="11029285" cy="1980000"/>
          </a:xfrm>
          <a:prstGeom prst="rect">
            <a:avLst/>
          </a:prstGeom>
          <a:noFill/>
          <a:ln w="1905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86E7C090-0AF9-A72B-9BAE-1423D0D8EC6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6E7C090-0AF9-A72B-9BAE-1423D0D8EC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6">
            <a:extLst>
              <a:ext uri="{FF2B5EF4-FFF2-40B4-BE49-F238E27FC236}">
                <a16:creationId xmlns:a16="http://schemas.microsoft.com/office/drawing/2014/main" id="{BBC11949-2A4B-7D2A-DC0E-F2B7B77E414A}"/>
              </a:ext>
            </a:extLst>
          </p:cNvPr>
          <p:cNvSpPr txBox="1">
            <a:spLocks/>
          </p:cNvSpPr>
          <p:nvPr/>
        </p:nvSpPr>
        <p:spPr>
          <a:xfrm>
            <a:off x="1149419" y="3015211"/>
            <a:ext cx="5125320" cy="827579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err="1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Strengthening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kumimoji="0" lang="it-IT" sz="2800" b="1" i="0" u="none" strike="noStrike" kern="1200" cap="none" spc="0" normalizeH="0" baseline="0" noProof="0" err="1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our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b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23969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Global Value Chain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9529CE-3BB6-C426-A846-D4FECEF093E6}"/>
              </a:ext>
            </a:extLst>
          </p:cNvPr>
          <p:cNvSpPr/>
          <p:nvPr/>
        </p:nvSpPr>
        <p:spPr>
          <a:xfrm>
            <a:off x="4244340" y="6324600"/>
            <a:ext cx="152400" cy="405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Placeholder 6" descr="Close-up of a car's reflection&#10;&#10;Description automatically generated">
            <a:extLst>
              <a:ext uri="{FF2B5EF4-FFF2-40B4-BE49-F238E27FC236}">
                <a16:creationId xmlns:a16="http://schemas.microsoft.com/office/drawing/2014/main" id="{5318BE5C-D7C0-8F7D-638A-01B86BF020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4" r="38967" b="490"/>
          <a:stretch/>
        </p:blipFill>
        <p:spPr>
          <a:xfrm>
            <a:off x="6781800" y="1"/>
            <a:ext cx="5097717" cy="6857999"/>
          </a:xfrm>
        </p:spPr>
      </p:pic>
    </p:spTree>
    <p:extLst>
      <p:ext uri="{BB962C8B-B14F-4D97-AF65-F5344CB8AC3E}">
        <p14:creationId xmlns:p14="http://schemas.microsoft.com/office/powerpoint/2010/main" val="2959991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48CEBB8-342F-C445-1654-AD76456E34A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60083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48CEBB8-342F-C445-1654-AD76456E34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Rectangle 76">
            <a:extLst>
              <a:ext uri="{FF2B5EF4-FFF2-40B4-BE49-F238E27FC236}">
                <a16:creationId xmlns:a16="http://schemas.microsoft.com/office/drawing/2014/main" id="{CFA01BEB-A06D-181A-BB5A-06C28B02EFE9}"/>
              </a:ext>
            </a:extLst>
          </p:cNvPr>
          <p:cNvSpPr/>
          <p:nvPr/>
        </p:nvSpPr>
        <p:spPr>
          <a:xfrm>
            <a:off x="5793303" y="1419476"/>
            <a:ext cx="1116000" cy="4755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DBFFCD-699D-0CFE-FE3F-E5FBA89E4240}"/>
              </a:ext>
            </a:extLst>
          </p:cNvPr>
          <p:cNvSpPr/>
          <p:nvPr/>
        </p:nvSpPr>
        <p:spPr>
          <a:xfrm>
            <a:off x="9391402" y="1419476"/>
            <a:ext cx="1116000" cy="267288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0EFC4D-99DF-5B64-D42F-6E7C88C7038D}"/>
              </a:ext>
            </a:extLst>
          </p:cNvPr>
          <p:cNvSpPr txBox="1">
            <a:spLocks/>
          </p:cNvSpPr>
          <p:nvPr/>
        </p:nvSpPr>
        <p:spPr>
          <a:xfrm>
            <a:off x="9445402" y="1524596"/>
            <a:ext cx="1008000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78502B-9E57-2991-9C02-BA0DD4E300F7}"/>
              </a:ext>
            </a:extLst>
          </p:cNvPr>
          <p:cNvSpPr txBox="1">
            <a:spLocks/>
          </p:cNvSpPr>
          <p:nvPr/>
        </p:nvSpPr>
        <p:spPr>
          <a:xfrm>
            <a:off x="9445402" y="1995547"/>
            <a:ext cx="1008000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100%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03D99-C7EC-D33E-209B-6F5A6BF997C5}"/>
              </a:ext>
            </a:extLst>
          </p:cNvPr>
          <p:cNvSpPr txBox="1">
            <a:spLocks/>
          </p:cNvSpPr>
          <p:nvPr/>
        </p:nvSpPr>
        <p:spPr>
          <a:xfrm>
            <a:off x="9445402" y="3401637"/>
            <a:ext cx="1008000" cy="54079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100%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of Mid Risk</a:t>
            </a:r>
            <a:r>
              <a:rPr kumimoji="0" lang="en-US" sz="8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(all other categories)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EFDD02-CDE3-DF93-4FE8-361603265055}"/>
              </a:ext>
            </a:extLst>
          </p:cNvPr>
          <p:cNvSpPr/>
          <p:nvPr/>
        </p:nvSpPr>
        <p:spPr>
          <a:xfrm>
            <a:off x="8225017" y="1424139"/>
            <a:ext cx="1116000" cy="4755371"/>
          </a:xfrm>
          <a:prstGeom prst="rect">
            <a:avLst/>
          </a:prstGeom>
          <a:solidFill>
            <a:schemeClr val="accent3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27E7D7-6532-7981-3F54-4F2DC24D5538}"/>
              </a:ext>
            </a:extLst>
          </p:cNvPr>
          <p:cNvSpPr txBox="1">
            <a:spLocks/>
          </p:cNvSpPr>
          <p:nvPr/>
        </p:nvSpPr>
        <p:spPr>
          <a:xfrm>
            <a:off x="8269492" y="1524596"/>
            <a:ext cx="1008000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96%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4AE6FC-D264-0DE1-6872-2F5D5F9AE5E0}"/>
              </a:ext>
            </a:extLst>
          </p:cNvPr>
          <p:cNvSpPr txBox="1">
            <a:spLocks/>
          </p:cNvSpPr>
          <p:nvPr/>
        </p:nvSpPr>
        <p:spPr>
          <a:xfrm>
            <a:off x="8269492" y="1995547"/>
            <a:ext cx="1008000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96%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AE524E-9F85-F2B6-C262-5572AD207F17}"/>
              </a:ext>
            </a:extLst>
          </p:cNvPr>
          <p:cNvSpPr txBox="1">
            <a:spLocks/>
          </p:cNvSpPr>
          <p:nvPr/>
        </p:nvSpPr>
        <p:spPr>
          <a:xfrm>
            <a:off x="8269492" y="3401637"/>
            <a:ext cx="1008000" cy="51420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100%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of High Risk </a:t>
            </a:r>
            <a:r>
              <a:rPr kumimoji="0" lang="en-US" sz="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(all other categories)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081584-5D86-9717-1E96-DCD906041364}"/>
              </a:ext>
            </a:extLst>
          </p:cNvPr>
          <p:cNvCxnSpPr>
            <a:cxnSpLocks/>
          </p:cNvCxnSpPr>
          <p:nvPr/>
        </p:nvCxnSpPr>
        <p:spPr>
          <a:xfrm flipV="1">
            <a:off x="8269492" y="4847119"/>
            <a:ext cx="1008000" cy="1"/>
          </a:xfrm>
          <a:prstGeom prst="line">
            <a:avLst/>
          </a:prstGeom>
          <a:ln w="6350" cap="flat">
            <a:solidFill>
              <a:schemeClr val="accent5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F8854F4-EB92-6987-FED1-8BBF9BD0C095}"/>
              </a:ext>
            </a:extLst>
          </p:cNvPr>
          <p:cNvSpPr txBox="1">
            <a:spLocks/>
          </p:cNvSpPr>
          <p:nvPr/>
        </p:nvSpPr>
        <p:spPr>
          <a:xfrm>
            <a:off x="8269492" y="5279983"/>
            <a:ext cx="1008000" cy="37235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71755" marR="0" lvl="0" indent="-717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requested to use 100% renewable electricity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1BFD2-4DC8-E22E-B875-DB0BD8BA4306}"/>
              </a:ext>
            </a:extLst>
          </p:cNvPr>
          <p:cNvSpPr txBox="1">
            <a:spLocks/>
          </p:cNvSpPr>
          <p:nvPr/>
        </p:nvSpPr>
        <p:spPr>
          <a:xfrm>
            <a:off x="8269492" y="4169409"/>
            <a:ext cx="1008000" cy="61245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100% 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of Raw Materials suppliers and CAPEX strategic suppliers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6AFE72A-C234-0DAF-33AE-2E4E013C737B}"/>
              </a:ext>
            </a:extLst>
          </p:cNvPr>
          <p:cNvCxnSpPr>
            <a:cxnSpLocks/>
          </p:cNvCxnSpPr>
          <p:nvPr/>
        </p:nvCxnSpPr>
        <p:spPr>
          <a:xfrm flipV="1">
            <a:off x="8269492" y="4092357"/>
            <a:ext cx="1008000" cy="1"/>
          </a:xfrm>
          <a:prstGeom prst="line">
            <a:avLst/>
          </a:prstGeom>
          <a:ln w="6350" cap="flat">
            <a:solidFill>
              <a:schemeClr val="accent5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2CB0E66-9679-0B89-7006-B50AAFF8F1B4}"/>
              </a:ext>
            </a:extLst>
          </p:cNvPr>
          <p:cNvSpPr txBox="1"/>
          <p:nvPr/>
        </p:nvSpPr>
        <p:spPr>
          <a:xfrm>
            <a:off x="8269492" y="4943587"/>
            <a:ext cx="1008000" cy="22284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72000" lvl="0" indent="-72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200" b="1">
                <a:solidFill>
                  <a:srgbClr val="000000"/>
                </a:solidFill>
                <a:latin typeface="+mj-lt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71755" marR="0" lvl="0" indent="-717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requested to have an SBTi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D16F0BB-DF5F-A33C-CD15-C8CC83FA577F}"/>
              </a:ext>
            </a:extLst>
          </p:cNvPr>
          <p:cNvCxnSpPr>
            <a:cxnSpLocks/>
          </p:cNvCxnSpPr>
          <p:nvPr/>
        </p:nvCxnSpPr>
        <p:spPr>
          <a:xfrm flipV="1">
            <a:off x="8269492" y="1905749"/>
            <a:ext cx="1008000" cy="1"/>
          </a:xfrm>
          <a:prstGeom prst="line">
            <a:avLst/>
          </a:prstGeom>
          <a:ln w="6350" cap="flat">
            <a:solidFill>
              <a:schemeClr val="accent5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1A8EE32-840E-A242-EEAE-C39A66C2CAE7}"/>
              </a:ext>
            </a:extLst>
          </p:cNvPr>
          <p:cNvSpPr/>
          <p:nvPr/>
        </p:nvSpPr>
        <p:spPr>
          <a:xfrm>
            <a:off x="7020380" y="1423071"/>
            <a:ext cx="1116000" cy="4755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423D85-B364-5A15-0500-D452C9E57C0C}"/>
              </a:ext>
            </a:extLst>
          </p:cNvPr>
          <p:cNvSpPr txBox="1">
            <a:spLocks/>
          </p:cNvSpPr>
          <p:nvPr/>
        </p:nvSpPr>
        <p:spPr>
          <a:xfrm>
            <a:off x="7083905" y="3401637"/>
            <a:ext cx="1008000" cy="62089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100% 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of Raw Materials suppliers and CAPEX strategic suppliers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31B5E0-E7CF-84F5-9A22-27272089CF6D}"/>
              </a:ext>
            </a:extLst>
          </p:cNvPr>
          <p:cNvSpPr txBox="1">
            <a:spLocks/>
          </p:cNvSpPr>
          <p:nvPr/>
        </p:nvSpPr>
        <p:spPr>
          <a:xfrm>
            <a:off x="7083905" y="1524596"/>
            <a:ext cx="1008000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90%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0C663B-C4D2-8B3F-F954-B496C98D1F10}"/>
              </a:ext>
            </a:extLst>
          </p:cNvPr>
          <p:cNvSpPr txBox="1">
            <a:spLocks/>
          </p:cNvSpPr>
          <p:nvPr/>
        </p:nvSpPr>
        <p:spPr>
          <a:xfrm>
            <a:off x="7083905" y="1995547"/>
            <a:ext cx="1008000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82%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0E4B090-BAA4-1CA8-B74D-E1A170FF03A3}"/>
              </a:ext>
            </a:extLst>
          </p:cNvPr>
          <p:cNvCxnSpPr>
            <a:cxnSpLocks/>
          </p:cNvCxnSpPr>
          <p:nvPr/>
        </p:nvCxnSpPr>
        <p:spPr>
          <a:xfrm flipV="1">
            <a:off x="7083905" y="4847119"/>
            <a:ext cx="1008000" cy="1"/>
          </a:xfrm>
          <a:prstGeom prst="line">
            <a:avLst/>
          </a:prstGeom>
          <a:ln w="6350" cap="flat">
            <a:solidFill>
              <a:schemeClr val="accent5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B62527F-90BB-691B-E501-B2D92C076BD2}"/>
              </a:ext>
            </a:extLst>
          </p:cNvPr>
          <p:cNvSpPr txBox="1"/>
          <p:nvPr/>
        </p:nvSpPr>
        <p:spPr>
          <a:xfrm>
            <a:off x="7039582" y="4925442"/>
            <a:ext cx="1105697" cy="64633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&gt;90%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Raw Mat Emissions covered by primary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1691E07-2334-B741-B525-510E5283DF22}"/>
              </a:ext>
            </a:extLst>
          </p:cNvPr>
          <p:cNvSpPr txBox="1">
            <a:spLocks/>
          </p:cNvSpPr>
          <p:nvPr/>
        </p:nvSpPr>
        <p:spPr>
          <a:xfrm>
            <a:off x="7083905" y="4169409"/>
            <a:ext cx="1008000" cy="3760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FSC™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ENGAGEMENT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15F8473-8669-7ACC-DF65-CB5A4382AB18}"/>
              </a:ext>
            </a:extLst>
          </p:cNvPr>
          <p:cNvCxnSpPr>
            <a:cxnSpLocks/>
          </p:cNvCxnSpPr>
          <p:nvPr/>
        </p:nvCxnSpPr>
        <p:spPr>
          <a:xfrm flipV="1">
            <a:off x="7083905" y="1905749"/>
            <a:ext cx="1008000" cy="1"/>
          </a:xfrm>
          <a:prstGeom prst="line">
            <a:avLst/>
          </a:prstGeom>
          <a:ln w="6350" cap="flat">
            <a:solidFill>
              <a:schemeClr val="accent5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28DB752-7D19-C20A-581C-3AAD9D25C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Partnering with our suppliers: managing risks while creating capacity</a:t>
            </a:r>
            <a:endParaRPr lang="it-IT"/>
          </a:p>
        </p:txBody>
      </p:sp>
      <p:pic>
        <p:nvPicPr>
          <p:cNvPr id="59" name="Picture Placeholder 58" descr="A white wall with black lines&#10;&#10;Description automatically generated">
            <a:extLst>
              <a:ext uri="{FF2B5EF4-FFF2-40B4-BE49-F238E27FC236}">
                <a16:creationId xmlns:a16="http://schemas.microsoft.com/office/drawing/2014/main" id="{28D6F1A5-B230-8B5F-EEA0-7D568C1C12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7" r="38287"/>
          <a:stretch/>
        </p:blipFill>
        <p:spPr>
          <a:xfrm>
            <a:off x="10755240" y="1039995"/>
            <a:ext cx="1116000" cy="5184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E96F7-3D46-F0A5-2F0B-288E3E4E8B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ts val="840"/>
              </a:lnSpc>
              <a:spcBef>
                <a:spcPts val="0"/>
              </a:spcBef>
              <a:spcAft>
                <a:spcPts val="100"/>
              </a:spcAft>
              <a:defRPr/>
            </a:pPr>
            <a:r>
              <a:rPr lang="pt-BR" sz="700" i="1" dirty="0" err="1"/>
              <a:t>SBTi</a:t>
            </a:r>
            <a:r>
              <a:rPr lang="pt-BR" sz="700" i="1" dirty="0"/>
              <a:t>: Science-</a:t>
            </a:r>
            <a:r>
              <a:rPr lang="pt-BR" sz="700" i="1" dirty="0" err="1"/>
              <a:t>Based</a:t>
            </a:r>
            <a:r>
              <a:rPr lang="pt-BR" sz="700" i="1" dirty="0"/>
              <a:t> Target </a:t>
            </a:r>
            <a:r>
              <a:rPr lang="pt-BR" sz="700" i="1" dirty="0" err="1"/>
              <a:t>Initiative</a:t>
            </a:r>
            <a:r>
              <a:rPr lang="pt-BR" sz="700" i="1" dirty="0"/>
              <a:t>; 2. Life </a:t>
            </a:r>
            <a:r>
              <a:rPr lang="pt-BR" sz="700" i="1" dirty="0" err="1"/>
              <a:t>Cycle</a:t>
            </a:r>
            <a:r>
              <a:rPr lang="pt-BR" sz="700" i="1" dirty="0"/>
              <a:t> Assessment </a:t>
            </a:r>
            <a:r>
              <a:rPr lang="pt-BR" sz="700" i="1" dirty="0" err="1"/>
              <a:t>by</a:t>
            </a:r>
            <a:r>
              <a:rPr lang="pt-BR" sz="700" i="1" dirty="0"/>
              <a:t> RM </a:t>
            </a:r>
            <a:r>
              <a:rPr lang="pt-BR" sz="700" i="1" dirty="0" err="1"/>
              <a:t>type</a:t>
            </a:r>
            <a:r>
              <a:rPr lang="pt-BR" sz="700" i="1" dirty="0"/>
              <a:t> </a:t>
            </a:r>
            <a:r>
              <a:rPr lang="pt-BR" sz="700" i="1" dirty="0" err="1"/>
              <a:t>and</a:t>
            </a:r>
            <a:r>
              <a:rPr lang="pt-BR" sz="700" i="1" dirty="0"/>
              <a:t> </a:t>
            </a:r>
            <a:r>
              <a:rPr lang="pt-BR" sz="700" i="1" dirty="0" err="1"/>
              <a:t>production</a:t>
            </a:r>
            <a:r>
              <a:rPr lang="pt-BR" sz="700" i="1" dirty="0"/>
              <a:t> site; 3. </a:t>
            </a:r>
            <a:r>
              <a:rPr lang="en-US" sz="700" i="1" dirty="0">
                <a:solidFill>
                  <a:srgbClr val="000000"/>
                </a:solidFill>
              </a:rPr>
              <a:t>Supplier Risk Assessment performed by </a:t>
            </a:r>
            <a:r>
              <a:rPr lang="en-US" sz="700" i="1" dirty="0" err="1">
                <a:solidFill>
                  <a:srgbClr val="000000"/>
                </a:solidFill>
              </a:rPr>
              <a:t>Ecovadis</a:t>
            </a:r>
            <a:r>
              <a:rPr lang="en-US" sz="700" i="1" dirty="0">
                <a:solidFill>
                  <a:srgbClr val="000000"/>
                </a:solidFill>
              </a:rPr>
              <a:t> and/or Bureau Veritas; 4. Risk Assessment &amp; materiality Approach (Spend &gt; 100k€/y); 5. 100% Raw Mat Suppliers &amp; Capex - Strategic Suppliers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A2E9A0-CF02-D30C-9DAB-2F9A38110B2A}"/>
              </a:ext>
            </a:extLst>
          </p:cNvPr>
          <p:cNvSpPr txBox="1">
            <a:spLocks/>
          </p:cNvSpPr>
          <p:nvPr/>
        </p:nvSpPr>
        <p:spPr>
          <a:xfrm>
            <a:off x="8210646" y="648154"/>
            <a:ext cx="1080000" cy="24621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080B0D-720D-47C7-9269-9785D1536FD1}"/>
              </a:ext>
            </a:extLst>
          </p:cNvPr>
          <p:cNvSpPr txBox="1">
            <a:spLocks/>
          </p:cNvSpPr>
          <p:nvPr/>
        </p:nvSpPr>
        <p:spPr>
          <a:xfrm>
            <a:off x="4843794" y="3401637"/>
            <a:ext cx="886834" cy="369332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kumimoji="0" sz="1200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Business and Human Rights 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B6E1B1-17F4-8F9A-2CB7-BBE35AFAACC4}"/>
              </a:ext>
            </a:extLst>
          </p:cNvPr>
          <p:cNvSpPr txBox="1">
            <a:spLocks/>
          </p:cNvSpPr>
          <p:nvPr/>
        </p:nvSpPr>
        <p:spPr>
          <a:xfrm>
            <a:off x="9395419" y="648154"/>
            <a:ext cx="1080000" cy="24621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2027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B60145-A37F-4334-4FEC-B020C59B7BE6}"/>
              </a:ext>
            </a:extLst>
          </p:cNvPr>
          <p:cNvSpPr txBox="1">
            <a:spLocks/>
          </p:cNvSpPr>
          <p:nvPr/>
        </p:nvSpPr>
        <p:spPr>
          <a:xfrm>
            <a:off x="4873268" y="996869"/>
            <a:ext cx="4465700" cy="33855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Suppliers assessed - % on Total Spending from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Suppliers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selected as potentially High and Mid ESG Risk </a:t>
            </a:r>
            <a:r>
              <a:rPr kumimoji="0" lang="en-US" sz="10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(3)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C12086-B506-91B3-5534-2879CF0AE903}"/>
              </a:ext>
            </a:extLst>
          </p:cNvPr>
          <p:cNvSpPr txBox="1">
            <a:spLocks/>
          </p:cNvSpPr>
          <p:nvPr/>
        </p:nvSpPr>
        <p:spPr>
          <a:xfrm>
            <a:off x="9383158" y="3516528"/>
            <a:ext cx="1199117" cy="77400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A7CEAF-41E7-0B16-2E8E-3D325D272464}"/>
              </a:ext>
            </a:extLst>
          </p:cNvPr>
          <p:cNvSpPr txBox="1">
            <a:spLocks/>
          </p:cNvSpPr>
          <p:nvPr/>
        </p:nvSpPr>
        <p:spPr>
          <a:xfrm>
            <a:off x="7015878" y="648154"/>
            <a:ext cx="1080000" cy="24621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D5D9C3-5FC6-ACCB-5A9F-E1B9BDAD007D}"/>
              </a:ext>
            </a:extLst>
          </p:cNvPr>
          <p:cNvSpPr txBox="1">
            <a:spLocks/>
          </p:cNvSpPr>
          <p:nvPr/>
        </p:nvSpPr>
        <p:spPr>
          <a:xfrm>
            <a:off x="4843794" y="4169409"/>
            <a:ext cx="869616" cy="24622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kumimoji="0" sz="1200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Nature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&amp; Biodiversity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F88981-5109-2334-AEC5-CC0CCCDCB00A}"/>
              </a:ext>
            </a:extLst>
          </p:cNvPr>
          <p:cNvCxnSpPr>
            <a:cxnSpLocks/>
          </p:cNvCxnSpPr>
          <p:nvPr/>
        </p:nvCxnSpPr>
        <p:spPr>
          <a:xfrm>
            <a:off x="2773056" y="4844884"/>
            <a:ext cx="2988000" cy="0"/>
          </a:xfrm>
          <a:prstGeom prst="line">
            <a:avLst/>
          </a:prstGeom>
          <a:ln w="19050" cap="flat">
            <a:solidFill>
              <a:schemeClr val="accent4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07F81DD-7449-D92E-770F-4AB408BDD143}"/>
              </a:ext>
            </a:extLst>
          </p:cNvPr>
          <p:cNvSpPr txBox="1"/>
          <p:nvPr/>
        </p:nvSpPr>
        <p:spPr>
          <a:xfrm>
            <a:off x="4843795" y="4943587"/>
            <a:ext cx="970478" cy="492443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kumimoji="0" sz="1200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Raw Material Suppliers accounting for 90% of CO</a:t>
            </a:r>
            <a:r>
              <a:rPr kumimoji="0" lang="en-US" sz="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upstream emissions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88383F-FE7B-8E3F-9DB8-BF85BF091D9C}"/>
              </a:ext>
            </a:extLst>
          </p:cNvPr>
          <p:cNvSpPr txBox="1"/>
          <p:nvPr/>
        </p:nvSpPr>
        <p:spPr>
          <a:xfrm>
            <a:off x="4828981" y="1616929"/>
            <a:ext cx="1044908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High ESG Risk</a:t>
            </a:r>
            <a:r>
              <a:rPr kumimoji="0" lang="en-US" sz="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9540AC-C030-E5D9-C7FC-4F676F94B6BF}"/>
              </a:ext>
            </a:extLst>
          </p:cNvPr>
          <p:cNvSpPr txBox="1"/>
          <p:nvPr/>
        </p:nvSpPr>
        <p:spPr>
          <a:xfrm>
            <a:off x="4828981" y="2087880"/>
            <a:ext cx="1053001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Mid ESG Risk</a:t>
            </a:r>
            <a:r>
              <a:rPr kumimoji="0" lang="en-US" sz="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CCE05B05-4333-660E-FF15-BA78B266ED28}"/>
              </a:ext>
            </a:extLst>
          </p:cNvPr>
          <p:cNvSpPr/>
          <p:nvPr/>
        </p:nvSpPr>
        <p:spPr>
          <a:xfrm>
            <a:off x="4828981" y="2374585"/>
            <a:ext cx="4720461" cy="891570"/>
          </a:xfrm>
          <a:prstGeom prst="homePlate">
            <a:avLst/>
          </a:prstGeom>
          <a:solidFill>
            <a:schemeClr val="bg1"/>
          </a:solidFill>
          <a:ln w="1905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Mandatory recovery plan for non-conformities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Mandatory ESG on-site Audit for all potential suppliers of Raw Materials during Homologation Phase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Continuous effort towards full upstream traceability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25E6D7-DED7-43BD-F46C-870F902AA6CB}"/>
              </a:ext>
            </a:extLst>
          </p:cNvPr>
          <p:cNvSpPr txBox="1"/>
          <p:nvPr/>
        </p:nvSpPr>
        <p:spPr>
          <a:xfrm>
            <a:off x="4863327" y="665290"/>
            <a:ext cx="856104" cy="212736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Scope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AB569A-FB81-133E-6650-ACF9BD727EA9}"/>
              </a:ext>
            </a:extLst>
          </p:cNvPr>
          <p:cNvSpPr txBox="1"/>
          <p:nvPr/>
        </p:nvSpPr>
        <p:spPr>
          <a:xfrm>
            <a:off x="2768156" y="4506644"/>
            <a:ext cx="1455575" cy="184666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TRAINING 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34F363-88CE-2FEA-C91F-C75F3F0910AC}"/>
              </a:ext>
            </a:extLst>
          </p:cNvPr>
          <p:cNvCxnSpPr>
            <a:cxnSpLocks/>
          </p:cNvCxnSpPr>
          <p:nvPr/>
        </p:nvCxnSpPr>
        <p:spPr>
          <a:xfrm flipV="1">
            <a:off x="7096605" y="4092357"/>
            <a:ext cx="1008000" cy="1"/>
          </a:xfrm>
          <a:prstGeom prst="line">
            <a:avLst/>
          </a:prstGeom>
          <a:ln w="6350" cap="flat">
            <a:solidFill>
              <a:schemeClr val="accent5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7C66514-5338-ED5E-E4C7-502480116ED8}"/>
              </a:ext>
            </a:extLst>
          </p:cNvPr>
          <p:cNvCxnSpPr>
            <a:cxnSpLocks/>
          </p:cNvCxnSpPr>
          <p:nvPr/>
        </p:nvCxnSpPr>
        <p:spPr>
          <a:xfrm flipH="1">
            <a:off x="6996927" y="931566"/>
            <a:ext cx="1116000" cy="0"/>
          </a:xfrm>
          <a:prstGeom prst="line">
            <a:avLst/>
          </a:prstGeom>
          <a:ln w="12700" cap="flat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7678DF2-B7BD-1B5B-3B30-544793D53F9D}"/>
              </a:ext>
            </a:extLst>
          </p:cNvPr>
          <p:cNvCxnSpPr>
            <a:cxnSpLocks/>
          </p:cNvCxnSpPr>
          <p:nvPr/>
        </p:nvCxnSpPr>
        <p:spPr>
          <a:xfrm flipH="1">
            <a:off x="8187764" y="931566"/>
            <a:ext cx="1115900" cy="0"/>
          </a:xfrm>
          <a:prstGeom prst="line">
            <a:avLst/>
          </a:prstGeom>
          <a:ln w="12700" cap="flat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2951EE5-EF43-5BFE-0493-D287AAD1B970}"/>
              </a:ext>
            </a:extLst>
          </p:cNvPr>
          <p:cNvCxnSpPr>
            <a:cxnSpLocks/>
          </p:cNvCxnSpPr>
          <p:nvPr/>
        </p:nvCxnSpPr>
        <p:spPr>
          <a:xfrm flipH="1">
            <a:off x="9377936" y="931566"/>
            <a:ext cx="1109952" cy="0"/>
          </a:xfrm>
          <a:prstGeom prst="line">
            <a:avLst/>
          </a:prstGeom>
          <a:ln w="12700" cap="flat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D3A24BC-F105-31D2-B30E-378F2D6DBF9F}"/>
              </a:ext>
            </a:extLst>
          </p:cNvPr>
          <p:cNvGrpSpPr/>
          <p:nvPr/>
        </p:nvGrpSpPr>
        <p:grpSpPr>
          <a:xfrm>
            <a:off x="2768156" y="1815213"/>
            <a:ext cx="1858392" cy="1121535"/>
            <a:chOff x="2809449" y="1678034"/>
            <a:chExt cx="1858392" cy="112153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D55B8CA-78DE-5EFD-F8B7-DEBDD78E6CE0}"/>
                </a:ext>
              </a:extLst>
            </p:cNvPr>
            <p:cNvSpPr txBox="1"/>
            <p:nvPr/>
          </p:nvSpPr>
          <p:spPr>
            <a:xfrm>
              <a:off x="2809449" y="2153238"/>
              <a:ext cx="1858392" cy="646331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ANNUAL RISK ANALISYS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to select potentially High, Mid and Low risk Suppliers </a:t>
              </a:r>
              <a:br>
                <a:rPr kumimoji="0" 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</a:br>
              <a:r>
                <a:rPr kumimoji="0" 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(on all supplier base)</a:t>
              </a:r>
            </a:p>
          </p:txBody>
        </p:sp>
        <p:pic>
          <p:nvPicPr>
            <p:cNvPr id="52" name="Picture 5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F0E4EC8-E3EB-9274-432E-A9D86F094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047" y="1678034"/>
              <a:ext cx="396000" cy="396000"/>
            </a:xfrm>
            <a:prstGeom prst="rect">
              <a:avLst/>
            </a:prstGeom>
          </p:spPr>
        </p:pic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9156390-304D-353C-3D24-5CAB850196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8156" y="4068283"/>
            <a:ext cx="432000" cy="4320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062275DE-DF06-A35C-82E2-DFE3D9EF92B9}"/>
              </a:ext>
            </a:extLst>
          </p:cNvPr>
          <p:cNvSpPr/>
          <p:nvPr/>
        </p:nvSpPr>
        <p:spPr>
          <a:xfrm>
            <a:off x="328716" y="1616928"/>
            <a:ext cx="2248121" cy="1715556"/>
          </a:xfrm>
          <a:prstGeom prst="rect">
            <a:avLst/>
          </a:prstGeom>
          <a:solidFill>
            <a:schemeClr val="bg1"/>
          </a:solidFill>
          <a:ln w="6350" cap="sq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8C603DF-2F35-14FF-B3DF-3B6807C36F94}"/>
              </a:ext>
            </a:extLst>
          </p:cNvPr>
          <p:cNvSpPr/>
          <p:nvPr/>
        </p:nvSpPr>
        <p:spPr>
          <a:xfrm>
            <a:off x="328716" y="1616929"/>
            <a:ext cx="2248121" cy="990546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402BAAA-AE1E-621D-FA9D-209F1E09E0E2}"/>
              </a:ext>
            </a:extLst>
          </p:cNvPr>
          <p:cNvSpPr txBox="1"/>
          <p:nvPr/>
        </p:nvSpPr>
        <p:spPr>
          <a:xfrm>
            <a:off x="338474" y="1684306"/>
            <a:ext cx="224812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Risk Assessment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&amp; Mitigation 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</a:br>
            <a:r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on Environment, </a:t>
            </a:r>
            <a:r>
              <a:rPr kumimoji="0" lang="en-US" sz="1050" b="1" i="1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Labour</a:t>
            </a:r>
            <a:r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, Human Rights, Business Ethics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351FA94-7CC4-1419-1B07-4542F9AD4A0A}"/>
              </a:ext>
            </a:extLst>
          </p:cNvPr>
          <p:cNvSpPr txBox="1"/>
          <p:nvPr/>
        </p:nvSpPr>
        <p:spPr>
          <a:xfrm>
            <a:off x="337517" y="2622596"/>
            <a:ext cx="21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Drive excellence in responsible business conduct &amp; mitigate risks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49932D1-8943-124D-1A5C-1596A7417909}"/>
              </a:ext>
            </a:extLst>
          </p:cNvPr>
          <p:cNvSpPr/>
          <p:nvPr/>
        </p:nvSpPr>
        <p:spPr>
          <a:xfrm>
            <a:off x="328716" y="4101985"/>
            <a:ext cx="2248121" cy="1488621"/>
          </a:xfrm>
          <a:prstGeom prst="rect">
            <a:avLst/>
          </a:prstGeom>
          <a:solidFill>
            <a:schemeClr val="bg1"/>
          </a:solidFill>
          <a:ln w="6350" cap="sq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EB98D4E-0C95-459C-39C1-B2E461EB6435}"/>
              </a:ext>
            </a:extLst>
          </p:cNvPr>
          <p:cNvSpPr/>
          <p:nvPr/>
        </p:nvSpPr>
        <p:spPr>
          <a:xfrm>
            <a:off x="328716" y="4101986"/>
            <a:ext cx="2248121" cy="720000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9C5285F-5816-7797-DAEC-77A2C63A6034}"/>
              </a:ext>
            </a:extLst>
          </p:cNvPr>
          <p:cNvSpPr txBox="1"/>
          <p:nvPr/>
        </p:nvSpPr>
        <p:spPr>
          <a:xfrm>
            <a:off x="328715" y="4139844"/>
            <a:ext cx="21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Capacity Building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&amp; Engagement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F0D004F-2F44-0428-96EC-4A50CB809266}"/>
              </a:ext>
            </a:extLst>
          </p:cNvPr>
          <p:cNvSpPr txBox="1"/>
          <p:nvPr/>
        </p:nvSpPr>
        <p:spPr>
          <a:xfrm>
            <a:off x="336636" y="4840286"/>
            <a:ext cx="21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Strengthening Partners’ resiliency and accelerate transformation</a:t>
            </a:r>
          </a:p>
        </p:txBody>
      </p:sp>
      <p:pic>
        <p:nvPicPr>
          <p:cNvPr id="53" name="Picture 5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F4AE9FA-2BBB-8FD9-7F6D-EAD4FCCC5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143" y="4943587"/>
            <a:ext cx="432000" cy="4320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549E8314-956C-C6AD-D85E-57BB33D50389}"/>
              </a:ext>
            </a:extLst>
          </p:cNvPr>
          <p:cNvSpPr txBox="1">
            <a:spLocks/>
          </p:cNvSpPr>
          <p:nvPr/>
        </p:nvSpPr>
        <p:spPr>
          <a:xfrm>
            <a:off x="2766143" y="5413999"/>
            <a:ext cx="1932755" cy="64633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DECARBONIZATION   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Continuous engagement on primary data collection and CO</a:t>
            </a:r>
            <a:r>
              <a:rPr kumimoji="0" lang="en-US" sz="10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2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emission reduction initiatives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" 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BD58B90A-8257-474C-AFA3-CD3EDB49F2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40" y="2506430"/>
            <a:ext cx="108000" cy="108000"/>
          </a:xfrm>
          <a:prstGeom prst="rect">
            <a:avLst/>
          </a:prstGeom>
        </p:spPr>
      </p:pic>
      <p:pic>
        <p:nvPicPr>
          <p:cNvPr id="9" name="Picture 8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32BD2003-2410-803B-CCCA-7574C3A064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459" y="2701916"/>
            <a:ext cx="108000" cy="108000"/>
          </a:xfrm>
          <a:prstGeom prst="rect">
            <a:avLst/>
          </a:prstGeom>
        </p:spPr>
      </p:pic>
      <p:pic>
        <p:nvPicPr>
          <p:cNvPr id="10" name="Picture 9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2968DCD2-ED74-5678-1BE3-682D297C9C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459" y="3038142"/>
            <a:ext cx="108000" cy="108000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D27D3294-1360-58DB-780C-7A754205DE16}"/>
              </a:ext>
            </a:extLst>
          </p:cNvPr>
          <p:cNvGrpSpPr/>
          <p:nvPr/>
        </p:nvGrpSpPr>
        <p:grpSpPr>
          <a:xfrm>
            <a:off x="9586354" y="187285"/>
            <a:ext cx="2278672" cy="360000"/>
            <a:chOff x="9586354" y="168235"/>
            <a:chExt cx="2278672" cy="360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BEFD01C-7250-EB22-E925-92BA97310C21}"/>
                </a:ext>
              </a:extLst>
            </p:cNvPr>
            <p:cNvPicPr>
              <a:picLocks/>
            </p:cNvPicPr>
            <p:nvPr/>
          </p:nvPicPr>
          <p:blipFill rotWithShape="1">
            <a:blip r:embed="rId11"/>
            <a:srcRect l="50702" t="18973" r="38851" b="70036"/>
            <a:stretch/>
          </p:blipFill>
          <p:spPr>
            <a:xfrm>
              <a:off x="9586354" y="168235"/>
              <a:ext cx="360000" cy="360000"/>
            </a:xfrm>
            <a:prstGeom prst="rect">
              <a:avLst/>
            </a:prstGeom>
          </p:spPr>
        </p:pic>
        <p:pic>
          <p:nvPicPr>
            <p:cNvPr id="56" name="Picture 55" descr="Sustainable Development Goals | TDK Electronics - TDK Europe">
              <a:extLst>
                <a:ext uri="{FF2B5EF4-FFF2-40B4-BE49-F238E27FC236}">
                  <a16:creationId xmlns:a16="http://schemas.microsoft.com/office/drawing/2014/main" id="{D33E3A20-3755-01C0-D71B-E0564E67A773}"/>
                </a:ext>
              </a:extLst>
            </p:cNvPr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654" t="27706" r="11313" b="38020"/>
            <a:stretch/>
          </p:blipFill>
          <p:spPr bwMode="auto">
            <a:xfrm>
              <a:off x="9970088" y="168235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FCC31B9-FA2F-446D-7CC2-7C4A3AF2CE65}"/>
                </a:ext>
              </a:extLst>
            </p:cNvPr>
            <p:cNvPicPr>
              <a:picLocks/>
            </p:cNvPicPr>
            <p:nvPr/>
          </p:nvPicPr>
          <p:blipFill rotWithShape="1">
            <a:blip r:embed="rId11"/>
            <a:srcRect l="33984" t="52017" r="55569" b="36992"/>
            <a:stretch/>
          </p:blipFill>
          <p:spPr>
            <a:xfrm>
              <a:off x="10353822" y="168235"/>
              <a:ext cx="360000" cy="360000"/>
            </a:xfrm>
            <a:prstGeom prst="rect">
              <a:avLst/>
            </a:prstGeom>
          </p:spPr>
        </p:pic>
        <p:pic>
          <p:nvPicPr>
            <p:cNvPr id="71" name="Picture 70" descr="Sustainable Development Goals | TDK Electronics - TDK Europe">
              <a:extLst>
                <a:ext uri="{FF2B5EF4-FFF2-40B4-BE49-F238E27FC236}">
                  <a16:creationId xmlns:a16="http://schemas.microsoft.com/office/drawing/2014/main" id="{D397A6AB-C34C-A71F-9F5F-78E4AE09EC09}"/>
                </a:ext>
              </a:extLst>
            </p:cNvPr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5" t="65679" r="67571" b="245"/>
            <a:stretch/>
          </p:blipFill>
          <p:spPr bwMode="auto">
            <a:xfrm>
              <a:off x="10737556" y="168235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2" name="Picture 71" descr="Sustainable Development Goals | TDK Electronics - TDK Europe">
              <a:extLst>
                <a:ext uri="{FF2B5EF4-FFF2-40B4-BE49-F238E27FC236}">
                  <a16:creationId xmlns:a16="http://schemas.microsoft.com/office/drawing/2014/main" id="{C9DAA1A7-4106-1F1C-9258-D1528BB72136}"/>
                </a:ext>
              </a:extLst>
            </p:cNvPr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0" t="65679" r="56259" b="245"/>
            <a:stretch/>
          </p:blipFill>
          <p:spPr bwMode="auto">
            <a:xfrm>
              <a:off x="11121290" y="168235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28F806E-622E-D6D4-56F3-9C3E70A9A63A}"/>
                </a:ext>
              </a:extLst>
            </p:cNvPr>
            <p:cNvPicPr>
              <a:picLocks/>
            </p:cNvPicPr>
            <p:nvPr/>
          </p:nvPicPr>
          <p:blipFill rotWithShape="1">
            <a:blip r:embed="rId11"/>
            <a:srcRect l="67483" t="87751" r="22070" b="1258"/>
            <a:stretch/>
          </p:blipFill>
          <p:spPr>
            <a:xfrm>
              <a:off x="11505026" y="168235"/>
              <a:ext cx="360000" cy="360000"/>
            </a:xfrm>
            <a:prstGeom prst="rect">
              <a:avLst/>
            </a:prstGeom>
          </p:spPr>
        </p:pic>
      </p:grpSp>
      <p:sp>
        <p:nvSpPr>
          <p:cNvPr id="85" name="Text Placeholder 3">
            <a:extLst>
              <a:ext uri="{FF2B5EF4-FFF2-40B4-BE49-F238E27FC236}">
                <a16:creationId xmlns:a16="http://schemas.microsoft.com/office/drawing/2014/main" id="{7AF26F56-38C6-7DCC-3D87-7C49D11657A2}"/>
              </a:ext>
            </a:extLst>
          </p:cNvPr>
          <p:cNvSpPr txBox="1">
            <a:spLocks/>
          </p:cNvSpPr>
          <p:nvPr/>
        </p:nvSpPr>
        <p:spPr>
          <a:xfrm>
            <a:off x="317557" y="82621"/>
            <a:ext cx="2079712" cy="92452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STRENGTHENING OUR GLOBAL VALUE CHAIN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17BDCD52-2986-1BC8-1009-156CC69B904F}"/>
              </a:ext>
            </a:extLst>
          </p:cNvPr>
          <p:cNvCxnSpPr>
            <a:cxnSpLocks/>
          </p:cNvCxnSpPr>
          <p:nvPr/>
        </p:nvCxnSpPr>
        <p:spPr>
          <a:xfrm>
            <a:off x="-122412" y="128847"/>
            <a:ext cx="352432" cy="0"/>
          </a:xfrm>
          <a:prstGeom prst="straightConnector1">
            <a:avLst/>
          </a:prstGeom>
          <a:ln w="12700">
            <a:solidFill>
              <a:srgbClr val="31969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66682FE-F2BB-4025-52BF-A9B118848445}"/>
              </a:ext>
            </a:extLst>
          </p:cNvPr>
          <p:cNvCxnSpPr>
            <a:cxnSpLocks/>
          </p:cNvCxnSpPr>
          <p:nvPr/>
        </p:nvCxnSpPr>
        <p:spPr>
          <a:xfrm flipH="1">
            <a:off x="4863327" y="931566"/>
            <a:ext cx="902695" cy="0"/>
          </a:xfrm>
          <a:prstGeom prst="line">
            <a:avLst/>
          </a:prstGeom>
          <a:ln w="12700" cap="flat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ED7A2D1-4E15-B7E5-C6FE-23A19AB809B8}"/>
              </a:ext>
            </a:extLst>
          </p:cNvPr>
          <p:cNvCxnSpPr>
            <a:cxnSpLocks/>
          </p:cNvCxnSpPr>
          <p:nvPr/>
        </p:nvCxnSpPr>
        <p:spPr>
          <a:xfrm>
            <a:off x="2773056" y="3326980"/>
            <a:ext cx="2988000" cy="0"/>
          </a:xfrm>
          <a:prstGeom prst="line">
            <a:avLst/>
          </a:prstGeom>
          <a:ln w="19050" cap="flat">
            <a:solidFill>
              <a:schemeClr val="accent4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7F15D224-D595-B0E4-71FE-B401BCA6A64D}"/>
              </a:ext>
            </a:extLst>
          </p:cNvPr>
          <p:cNvSpPr txBox="1">
            <a:spLocks/>
          </p:cNvSpPr>
          <p:nvPr/>
        </p:nvSpPr>
        <p:spPr>
          <a:xfrm>
            <a:off x="5824204" y="643990"/>
            <a:ext cx="1080000" cy="24621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2023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F7E1387-0EBD-F173-CA1E-7FAD5CED8B93}"/>
              </a:ext>
            </a:extLst>
          </p:cNvPr>
          <p:cNvCxnSpPr>
            <a:cxnSpLocks/>
          </p:cNvCxnSpPr>
          <p:nvPr/>
        </p:nvCxnSpPr>
        <p:spPr>
          <a:xfrm flipH="1">
            <a:off x="5815248" y="931566"/>
            <a:ext cx="1116000" cy="0"/>
          </a:xfrm>
          <a:prstGeom prst="line">
            <a:avLst/>
          </a:prstGeom>
          <a:ln w="12700" cap="flat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A7151433-2F79-A1AA-831D-0EFCA3144623}"/>
              </a:ext>
            </a:extLst>
          </p:cNvPr>
          <p:cNvSpPr txBox="1">
            <a:spLocks/>
          </p:cNvSpPr>
          <p:nvPr/>
        </p:nvSpPr>
        <p:spPr>
          <a:xfrm>
            <a:off x="5794087" y="3393609"/>
            <a:ext cx="1008000" cy="62089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100% 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of Raw Materials suppliers and CAPEX strategic suppliers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C7C0470-A07C-8892-F15C-D1FC769E0427}"/>
              </a:ext>
            </a:extLst>
          </p:cNvPr>
          <p:cNvSpPr txBox="1">
            <a:spLocks/>
          </p:cNvSpPr>
          <p:nvPr/>
        </p:nvSpPr>
        <p:spPr>
          <a:xfrm>
            <a:off x="5794087" y="1516568"/>
            <a:ext cx="1008000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90%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4CEEB81-2D98-E0AA-8DD1-78098F2CD885}"/>
              </a:ext>
            </a:extLst>
          </p:cNvPr>
          <p:cNvSpPr txBox="1">
            <a:spLocks/>
          </p:cNvSpPr>
          <p:nvPr/>
        </p:nvSpPr>
        <p:spPr>
          <a:xfrm>
            <a:off x="5794087" y="1987519"/>
            <a:ext cx="1008000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82%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423C2A-B768-A244-DDC4-1D54561FA0DF}"/>
              </a:ext>
            </a:extLst>
          </p:cNvPr>
          <p:cNvSpPr txBox="1"/>
          <p:nvPr/>
        </p:nvSpPr>
        <p:spPr>
          <a:xfrm>
            <a:off x="5749764" y="4917414"/>
            <a:ext cx="1105697" cy="64633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&gt;90%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Raw Mat Emissions covered by primary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93B1E8B-44FD-670A-794C-FB4A32F5E085}"/>
              </a:ext>
            </a:extLst>
          </p:cNvPr>
          <p:cNvSpPr txBox="1">
            <a:spLocks/>
          </p:cNvSpPr>
          <p:nvPr/>
        </p:nvSpPr>
        <p:spPr>
          <a:xfrm>
            <a:off x="5794087" y="4161381"/>
            <a:ext cx="1008000" cy="3760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FSC™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ENGAGEMENT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977C6A6-B86B-80CE-0C9E-4B96B3C129A3}"/>
              </a:ext>
            </a:extLst>
          </p:cNvPr>
          <p:cNvCxnSpPr>
            <a:cxnSpLocks/>
          </p:cNvCxnSpPr>
          <p:nvPr/>
        </p:nvCxnSpPr>
        <p:spPr>
          <a:xfrm flipV="1">
            <a:off x="5794087" y="1897721"/>
            <a:ext cx="1008000" cy="1"/>
          </a:xfrm>
          <a:prstGeom prst="line">
            <a:avLst/>
          </a:prstGeom>
          <a:ln w="6350" cap="flat">
            <a:solidFill>
              <a:schemeClr val="accent5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E0A655B-7DFA-0685-6624-EFD6D6A55FC5}"/>
              </a:ext>
            </a:extLst>
          </p:cNvPr>
          <p:cNvCxnSpPr>
            <a:cxnSpLocks/>
          </p:cNvCxnSpPr>
          <p:nvPr/>
        </p:nvCxnSpPr>
        <p:spPr>
          <a:xfrm flipV="1">
            <a:off x="5852293" y="4844883"/>
            <a:ext cx="1008000" cy="1"/>
          </a:xfrm>
          <a:prstGeom prst="line">
            <a:avLst/>
          </a:prstGeom>
          <a:ln w="6350" cap="flat">
            <a:solidFill>
              <a:schemeClr val="accent5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7C16573-C594-08BC-027E-3AB7ED056F87}"/>
              </a:ext>
            </a:extLst>
          </p:cNvPr>
          <p:cNvCxnSpPr>
            <a:cxnSpLocks/>
          </p:cNvCxnSpPr>
          <p:nvPr/>
        </p:nvCxnSpPr>
        <p:spPr>
          <a:xfrm flipV="1">
            <a:off x="5864993" y="4090121"/>
            <a:ext cx="1008000" cy="1"/>
          </a:xfrm>
          <a:prstGeom prst="line">
            <a:avLst/>
          </a:prstGeom>
          <a:ln w="6350" cap="flat">
            <a:solidFill>
              <a:schemeClr val="accent5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417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7D6AA31D-EE05-9EEC-E87B-2C6BFED16762}"/>
              </a:ext>
            </a:extLst>
          </p:cNvPr>
          <p:cNvSpPr/>
          <p:nvPr/>
        </p:nvSpPr>
        <p:spPr>
          <a:xfrm>
            <a:off x="9161103" y="1513241"/>
            <a:ext cx="2700000" cy="460453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B758BE4-E71D-FBC0-5439-A9DF55EA4928}"/>
              </a:ext>
            </a:extLst>
          </p:cNvPr>
          <p:cNvSpPr/>
          <p:nvPr/>
        </p:nvSpPr>
        <p:spPr>
          <a:xfrm>
            <a:off x="6216141" y="1340768"/>
            <a:ext cx="2700000" cy="47663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F341EA3-0BFA-6534-0689-05C20EEA8A4C}"/>
              </a:ext>
            </a:extLst>
          </p:cNvPr>
          <p:cNvSpPr/>
          <p:nvPr/>
        </p:nvSpPr>
        <p:spPr>
          <a:xfrm>
            <a:off x="9157259" y="821396"/>
            <a:ext cx="2700000" cy="1728612"/>
          </a:xfrm>
          <a:custGeom>
            <a:avLst/>
            <a:gdLst>
              <a:gd name="connsiteX0" fmla="*/ 0 w 2700000"/>
              <a:gd name="connsiteY0" fmla="*/ 0 h 1728612"/>
              <a:gd name="connsiteX1" fmla="*/ 2700000 w 2700000"/>
              <a:gd name="connsiteY1" fmla="*/ 0 h 1728612"/>
              <a:gd name="connsiteX2" fmla="*/ 2700000 w 2700000"/>
              <a:gd name="connsiteY2" fmla="*/ 1008612 h 1728612"/>
              <a:gd name="connsiteX3" fmla="*/ 2700000 w 2700000"/>
              <a:gd name="connsiteY3" fmla="*/ 1164783 h 1728612"/>
              <a:gd name="connsiteX4" fmla="*/ 2700000 w 2700000"/>
              <a:gd name="connsiteY4" fmla="*/ 1368612 h 1728612"/>
              <a:gd name="connsiteX5" fmla="*/ 1350000 w 2700000"/>
              <a:gd name="connsiteY5" fmla="*/ 1728612 h 1728612"/>
              <a:gd name="connsiteX6" fmla="*/ 0 w 2700000"/>
              <a:gd name="connsiteY6" fmla="*/ 1368612 h 1728612"/>
              <a:gd name="connsiteX7" fmla="*/ 0 w 2700000"/>
              <a:gd name="connsiteY7" fmla="*/ 1164783 h 1728612"/>
              <a:gd name="connsiteX8" fmla="*/ 0 w 2700000"/>
              <a:gd name="connsiteY8" fmla="*/ 1008612 h 17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0000" h="1728612">
                <a:moveTo>
                  <a:pt x="0" y="0"/>
                </a:moveTo>
                <a:lnTo>
                  <a:pt x="2700000" y="0"/>
                </a:lnTo>
                <a:lnTo>
                  <a:pt x="2700000" y="1008612"/>
                </a:lnTo>
                <a:lnTo>
                  <a:pt x="2700000" y="1164783"/>
                </a:lnTo>
                <a:lnTo>
                  <a:pt x="2700000" y="1368612"/>
                </a:lnTo>
                <a:lnTo>
                  <a:pt x="1350000" y="1728612"/>
                </a:lnTo>
                <a:lnTo>
                  <a:pt x="0" y="1368612"/>
                </a:lnTo>
                <a:lnTo>
                  <a:pt x="0" y="1164783"/>
                </a:lnTo>
                <a:lnTo>
                  <a:pt x="0" y="1008612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319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153A3A7-2051-7ADC-8C3D-05CAB3B0473B}"/>
              </a:ext>
            </a:extLst>
          </p:cNvPr>
          <p:cNvSpPr/>
          <p:nvPr/>
        </p:nvSpPr>
        <p:spPr>
          <a:xfrm>
            <a:off x="6216141" y="821396"/>
            <a:ext cx="2700000" cy="1728612"/>
          </a:xfrm>
          <a:custGeom>
            <a:avLst/>
            <a:gdLst>
              <a:gd name="connsiteX0" fmla="*/ 0 w 2700000"/>
              <a:gd name="connsiteY0" fmla="*/ 0 h 1728612"/>
              <a:gd name="connsiteX1" fmla="*/ 2700000 w 2700000"/>
              <a:gd name="connsiteY1" fmla="*/ 0 h 1728612"/>
              <a:gd name="connsiteX2" fmla="*/ 2700000 w 2700000"/>
              <a:gd name="connsiteY2" fmla="*/ 1008612 h 1728612"/>
              <a:gd name="connsiteX3" fmla="*/ 2700000 w 2700000"/>
              <a:gd name="connsiteY3" fmla="*/ 1164783 h 1728612"/>
              <a:gd name="connsiteX4" fmla="*/ 2700000 w 2700000"/>
              <a:gd name="connsiteY4" fmla="*/ 1368612 h 1728612"/>
              <a:gd name="connsiteX5" fmla="*/ 1350000 w 2700000"/>
              <a:gd name="connsiteY5" fmla="*/ 1728612 h 1728612"/>
              <a:gd name="connsiteX6" fmla="*/ 0 w 2700000"/>
              <a:gd name="connsiteY6" fmla="*/ 1368612 h 1728612"/>
              <a:gd name="connsiteX7" fmla="*/ 0 w 2700000"/>
              <a:gd name="connsiteY7" fmla="*/ 1164783 h 1728612"/>
              <a:gd name="connsiteX8" fmla="*/ 0 w 2700000"/>
              <a:gd name="connsiteY8" fmla="*/ 1008612 h 17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0000" h="1728612">
                <a:moveTo>
                  <a:pt x="0" y="0"/>
                </a:moveTo>
                <a:lnTo>
                  <a:pt x="2700000" y="0"/>
                </a:lnTo>
                <a:lnTo>
                  <a:pt x="2700000" y="1008612"/>
                </a:lnTo>
                <a:lnTo>
                  <a:pt x="2700000" y="1164783"/>
                </a:lnTo>
                <a:lnTo>
                  <a:pt x="2700000" y="1368612"/>
                </a:lnTo>
                <a:lnTo>
                  <a:pt x="1350000" y="1728612"/>
                </a:lnTo>
                <a:lnTo>
                  <a:pt x="0" y="1368612"/>
                </a:lnTo>
                <a:lnTo>
                  <a:pt x="0" y="1164783"/>
                </a:lnTo>
                <a:lnTo>
                  <a:pt x="0" y="1008612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319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EF4AC2C-B4D7-310E-804E-F7B59A555C48}"/>
              </a:ext>
            </a:extLst>
          </p:cNvPr>
          <p:cNvSpPr/>
          <p:nvPr/>
        </p:nvSpPr>
        <p:spPr>
          <a:xfrm>
            <a:off x="3276439" y="1636352"/>
            <a:ext cx="2700000" cy="447526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0B48D0-F79B-24A5-707D-6886195798B8}"/>
              </a:ext>
            </a:extLst>
          </p:cNvPr>
          <p:cNvSpPr/>
          <p:nvPr/>
        </p:nvSpPr>
        <p:spPr>
          <a:xfrm>
            <a:off x="3276439" y="821396"/>
            <a:ext cx="2700000" cy="1728612"/>
          </a:xfrm>
          <a:custGeom>
            <a:avLst/>
            <a:gdLst>
              <a:gd name="connsiteX0" fmla="*/ 0 w 2700000"/>
              <a:gd name="connsiteY0" fmla="*/ 0 h 1728612"/>
              <a:gd name="connsiteX1" fmla="*/ 2700000 w 2700000"/>
              <a:gd name="connsiteY1" fmla="*/ 0 h 1728612"/>
              <a:gd name="connsiteX2" fmla="*/ 2700000 w 2700000"/>
              <a:gd name="connsiteY2" fmla="*/ 1008612 h 1728612"/>
              <a:gd name="connsiteX3" fmla="*/ 2700000 w 2700000"/>
              <a:gd name="connsiteY3" fmla="*/ 1164783 h 1728612"/>
              <a:gd name="connsiteX4" fmla="*/ 2700000 w 2700000"/>
              <a:gd name="connsiteY4" fmla="*/ 1368612 h 1728612"/>
              <a:gd name="connsiteX5" fmla="*/ 1350000 w 2700000"/>
              <a:gd name="connsiteY5" fmla="*/ 1728612 h 1728612"/>
              <a:gd name="connsiteX6" fmla="*/ 0 w 2700000"/>
              <a:gd name="connsiteY6" fmla="*/ 1368612 h 1728612"/>
              <a:gd name="connsiteX7" fmla="*/ 0 w 2700000"/>
              <a:gd name="connsiteY7" fmla="*/ 1164783 h 1728612"/>
              <a:gd name="connsiteX8" fmla="*/ 0 w 2700000"/>
              <a:gd name="connsiteY8" fmla="*/ 1008612 h 17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0000" h="1728612">
                <a:moveTo>
                  <a:pt x="0" y="0"/>
                </a:moveTo>
                <a:lnTo>
                  <a:pt x="2700000" y="0"/>
                </a:lnTo>
                <a:lnTo>
                  <a:pt x="2700000" y="1008612"/>
                </a:lnTo>
                <a:lnTo>
                  <a:pt x="2700000" y="1164783"/>
                </a:lnTo>
                <a:lnTo>
                  <a:pt x="2700000" y="1368612"/>
                </a:lnTo>
                <a:lnTo>
                  <a:pt x="1350000" y="1728612"/>
                </a:lnTo>
                <a:lnTo>
                  <a:pt x="0" y="1368612"/>
                </a:lnTo>
                <a:lnTo>
                  <a:pt x="0" y="1164783"/>
                </a:lnTo>
                <a:lnTo>
                  <a:pt x="0" y="1008612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319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F9D44D-0001-225A-4D0F-08A57FBF3AA8}"/>
              </a:ext>
            </a:extLst>
          </p:cNvPr>
          <p:cNvSpPr/>
          <p:nvPr/>
        </p:nvSpPr>
        <p:spPr>
          <a:xfrm>
            <a:off x="332774" y="1636352"/>
            <a:ext cx="2700000" cy="44909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3F25F3A-3B78-870F-6CA2-DAA458EC7173}"/>
              </a:ext>
            </a:extLst>
          </p:cNvPr>
          <p:cNvSpPr/>
          <p:nvPr/>
        </p:nvSpPr>
        <p:spPr>
          <a:xfrm>
            <a:off x="342867" y="821396"/>
            <a:ext cx="2700000" cy="1728612"/>
          </a:xfrm>
          <a:custGeom>
            <a:avLst/>
            <a:gdLst>
              <a:gd name="connsiteX0" fmla="*/ 0 w 2700000"/>
              <a:gd name="connsiteY0" fmla="*/ 0 h 1728612"/>
              <a:gd name="connsiteX1" fmla="*/ 2700000 w 2700000"/>
              <a:gd name="connsiteY1" fmla="*/ 0 h 1728612"/>
              <a:gd name="connsiteX2" fmla="*/ 2700000 w 2700000"/>
              <a:gd name="connsiteY2" fmla="*/ 1008612 h 1728612"/>
              <a:gd name="connsiteX3" fmla="*/ 2700000 w 2700000"/>
              <a:gd name="connsiteY3" fmla="*/ 1164783 h 1728612"/>
              <a:gd name="connsiteX4" fmla="*/ 2700000 w 2700000"/>
              <a:gd name="connsiteY4" fmla="*/ 1368612 h 1728612"/>
              <a:gd name="connsiteX5" fmla="*/ 1350000 w 2700000"/>
              <a:gd name="connsiteY5" fmla="*/ 1728612 h 1728612"/>
              <a:gd name="connsiteX6" fmla="*/ 0 w 2700000"/>
              <a:gd name="connsiteY6" fmla="*/ 1368612 h 1728612"/>
              <a:gd name="connsiteX7" fmla="*/ 0 w 2700000"/>
              <a:gd name="connsiteY7" fmla="*/ 1164783 h 1728612"/>
              <a:gd name="connsiteX8" fmla="*/ 0 w 2700000"/>
              <a:gd name="connsiteY8" fmla="*/ 1008612 h 17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0000" h="1728612">
                <a:moveTo>
                  <a:pt x="0" y="0"/>
                </a:moveTo>
                <a:lnTo>
                  <a:pt x="2700000" y="0"/>
                </a:lnTo>
                <a:lnTo>
                  <a:pt x="2700000" y="1008612"/>
                </a:lnTo>
                <a:lnTo>
                  <a:pt x="2700000" y="1164783"/>
                </a:lnTo>
                <a:lnTo>
                  <a:pt x="2700000" y="1368612"/>
                </a:lnTo>
                <a:lnTo>
                  <a:pt x="1350000" y="1728612"/>
                </a:lnTo>
                <a:lnTo>
                  <a:pt x="0" y="1368612"/>
                </a:lnTo>
                <a:lnTo>
                  <a:pt x="0" y="1164783"/>
                </a:lnTo>
                <a:lnTo>
                  <a:pt x="0" y="1008612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319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0" name="think-cell data - do not delete" hidden="1">
            <a:extLst>
              <a:ext uri="{FF2B5EF4-FFF2-40B4-BE49-F238E27FC236}">
                <a16:creationId xmlns:a16="http://schemas.microsoft.com/office/drawing/2014/main" id="{FE8A51ED-EF7C-6FF3-921B-763D8BEC519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E8A51ED-EF7C-6FF3-921B-763D8BEC5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9A34210-C54B-DF37-6C25-982471B74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E</a:t>
            </a:r>
            <a:r>
              <a:rPr lang="en-US" sz="2000"/>
              <a:t>ngaging with </a:t>
            </a:r>
            <a:r>
              <a:rPr lang="en-US" sz="2000">
                <a:solidFill>
                  <a:schemeClr val="accent6"/>
                </a:solidFill>
              </a:rPr>
              <a:t>our</a:t>
            </a:r>
            <a:r>
              <a:rPr lang="en-US" sz="2000"/>
              <a:t> customers on sustainability journey</a:t>
            </a:r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B4B3EE-4DB7-607D-6F9B-AA8F806389F2}"/>
              </a:ext>
            </a:extLst>
          </p:cNvPr>
          <p:cNvSpPr txBox="1"/>
          <p:nvPr/>
        </p:nvSpPr>
        <p:spPr>
          <a:xfrm>
            <a:off x="3478743" y="2711404"/>
            <a:ext cx="22953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2024 </a:t>
            </a:r>
            <a:r>
              <a:rPr lang="it-IT" sz="1300" dirty="0">
                <a:latin typeface="Arial" panose="020B0604020202020204"/>
              </a:rPr>
              <a:t>Training </a:t>
            </a: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activity on Pirelli Sustainability </a:t>
            </a:r>
            <a:r>
              <a:rPr kumimoji="0" lang="it-IT" sz="1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Journey</a:t>
            </a:r>
            <a:endParaRPr kumimoji="0" lang="it-IT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2" name="Picture 3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4A4ED2A-A615-BFE8-ABAF-02CED4EC86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439" y="963573"/>
            <a:ext cx="432000" cy="432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C56BDE3-E389-DB41-F3CA-82BAE8AD0EDF}"/>
              </a:ext>
            </a:extLst>
          </p:cNvPr>
          <p:cNvSpPr txBox="1"/>
          <p:nvPr/>
        </p:nvSpPr>
        <p:spPr>
          <a:xfrm>
            <a:off x="3276462" y="1535453"/>
            <a:ext cx="2699954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SUSTAINABILITY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NARRATIVE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B2B CHANNEL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6BEB5F-CC4C-4EEE-F288-A68EA951A2F4}"/>
              </a:ext>
            </a:extLst>
          </p:cNvPr>
          <p:cNvSpPr txBox="1"/>
          <p:nvPr/>
        </p:nvSpPr>
        <p:spPr>
          <a:xfrm>
            <a:off x="570002" y="2717562"/>
            <a:ext cx="222554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Various</a:t>
            </a: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Trade meeting in EU </a:t>
            </a:r>
            <a:r>
              <a:rPr kumimoji="0" lang="it-IT" sz="1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focused</a:t>
            </a: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 </a:t>
            </a:r>
            <a:r>
              <a:rPr kumimoji="0" lang="it-IT" sz="1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Sustainability</a:t>
            </a: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topics</a:t>
            </a:r>
            <a:endParaRPr kumimoji="0" lang="it-IT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7CB19614-67BA-335F-1531-4BD36C2D1FA5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t="1738" r="32458" b="15281"/>
          <a:stretch/>
        </p:blipFill>
        <p:spPr bwMode="auto">
          <a:xfrm>
            <a:off x="458774" y="3702773"/>
            <a:ext cx="2448000" cy="202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1476E86-DA27-A2C7-0DC1-98C1D54CA42C}"/>
              </a:ext>
            </a:extLst>
          </p:cNvPr>
          <p:cNvSpPr txBox="1"/>
          <p:nvPr/>
        </p:nvSpPr>
        <p:spPr>
          <a:xfrm>
            <a:off x="332797" y="1535453"/>
            <a:ext cx="2699954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SUSTAINABILITY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MEETING</a:t>
            </a:r>
            <a:r>
              <a:rPr lang="it-IT" sz="1400" b="1" dirty="0">
                <a:solidFill>
                  <a:srgbClr val="000000"/>
                </a:solidFill>
                <a:latin typeface="Arial" panose="020B0604020202020204"/>
              </a:rPr>
              <a:t>S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4EA534C-9CB0-F923-4AAB-323CC099BA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774" y="963573"/>
            <a:ext cx="432000" cy="432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385844-DC11-6C15-7AF3-E208645C0554}"/>
              </a:ext>
            </a:extLst>
          </p:cNvPr>
          <p:cNvSpPr txBox="1"/>
          <p:nvPr/>
        </p:nvSpPr>
        <p:spPr>
          <a:xfrm>
            <a:off x="9298898" y="2617535"/>
            <a:ext cx="242441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Conveying</a:t>
            </a: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</a:t>
            </a:r>
            <a:r>
              <a:rPr kumimoji="0" lang="it-IT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value</a:t>
            </a: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</a:t>
            </a:r>
            <a:r>
              <a:rPr kumimoji="0" lang="it-IT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sustainability</a:t>
            </a: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within</a:t>
            </a: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purchasing</a:t>
            </a: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experience</a:t>
            </a: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EEB266A-E965-D623-BD08-A9E31E5D469A}"/>
              </a:ext>
            </a:extLst>
          </p:cNvPr>
          <p:cNvSpPr txBox="1"/>
          <p:nvPr/>
        </p:nvSpPr>
        <p:spPr>
          <a:xfrm>
            <a:off x="9161103" y="1535453"/>
            <a:ext cx="270000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LINKING THE BRAND WITH SUSTAINABILITY VALUES</a:t>
            </a: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C165A48-4C37-221B-45B4-8D487BC1FF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103" y="963573"/>
            <a:ext cx="432000" cy="43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5E59A1-499F-C7C4-0A3C-83F2D528B323}"/>
              </a:ext>
            </a:extLst>
          </p:cNvPr>
          <p:cNvSpPr txBox="1"/>
          <p:nvPr/>
        </p:nvSpPr>
        <p:spPr>
          <a:xfrm>
            <a:off x="6306141" y="2706917"/>
            <a:ext cx="252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Embedding</a:t>
            </a: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sustainability</a:t>
            </a: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models </a:t>
            </a:r>
            <a:r>
              <a:rPr kumimoji="0" lang="it-IT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into</a:t>
            </a:r>
            <a:r>
              <a:rPr kumimoji="0" lang="it-IT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retail practices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6AA980-9F91-7883-A0FF-F70517B20AA7}"/>
              </a:ext>
            </a:extLst>
          </p:cNvPr>
          <p:cNvSpPr txBox="1"/>
          <p:nvPr/>
        </p:nvSpPr>
        <p:spPr>
          <a:xfrm>
            <a:off x="6216142" y="1535453"/>
            <a:ext cx="2699999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SUSTAINABILITY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JOURNEY PROGRAM</a:t>
            </a:r>
          </a:p>
        </p:txBody>
      </p:sp>
      <p:pic>
        <p:nvPicPr>
          <p:cNvPr id="42" name="Picture 4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A6BEAF-7DE3-F805-1AC6-67D9C3D523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41" y="963573"/>
            <a:ext cx="432000" cy="432000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FAED8880-92D5-1E6D-BA28-1CBFB54EA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304" y="3474245"/>
            <a:ext cx="2384617" cy="247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F30E3E-D042-A650-A3FF-2586FF78FD0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49" t="488" r="947" b="-2"/>
          <a:stretch/>
        </p:blipFill>
        <p:spPr>
          <a:xfrm>
            <a:off x="3964021" y="3769468"/>
            <a:ext cx="1313865" cy="1882484"/>
          </a:xfrm>
          <a:prstGeom prst="rect">
            <a:avLst/>
          </a:prstGeom>
          <a:ln w="3175">
            <a:solidFill>
              <a:schemeClr val="accent4">
                <a:lumMod val="20000"/>
                <a:lumOff val="80000"/>
              </a:schemeClr>
            </a:solidFill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59098-2DF0-B9BB-E5B9-62A8D6B72522}"/>
              </a:ext>
            </a:extLst>
          </p:cNvPr>
          <p:cNvPicPr>
            <a:picLocks/>
          </p:cNvPicPr>
          <p:nvPr/>
        </p:nvPicPr>
        <p:blipFill rotWithShape="1">
          <a:blip r:embed="rId13"/>
          <a:srcRect l="50702" t="18973" r="38851" b="70036"/>
          <a:stretch/>
        </p:blipFill>
        <p:spPr>
          <a:xfrm>
            <a:off x="11113589" y="180309"/>
            <a:ext cx="360000" cy="3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30B93D-CB19-5739-9BDD-0D3908167998}"/>
              </a:ext>
            </a:extLst>
          </p:cNvPr>
          <p:cNvPicPr>
            <a:picLocks/>
          </p:cNvPicPr>
          <p:nvPr/>
        </p:nvPicPr>
        <p:blipFill rotWithShape="1">
          <a:blip r:embed="rId13"/>
          <a:srcRect l="67483" t="87751" r="22070" b="1258"/>
          <a:stretch/>
        </p:blipFill>
        <p:spPr>
          <a:xfrm>
            <a:off x="11504768" y="180309"/>
            <a:ext cx="360000" cy="360000"/>
          </a:xfrm>
          <a:prstGeom prst="rect">
            <a:avLst/>
          </a:prstGeom>
        </p:spPr>
      </p:pic>
      <p:pic>
        <p:nvPicPr>
          <p:cNvPr id="5" name="Picture 4" descr="A gym with yellow walls and a yellow carpet&#10;&#10;Description automatically generated">
            <a:extLst>
              <a:ext uri="{FF2B5EF4-FFF2-40B4-BE49-F238E27FC236}">
                <a16:creationId xmlns:a16="http://schemas.microsoft.com/office/drawing/2014/main" id="{E71F1B68-48E3-4D69-8585-BA7CEAFE150F}"/>
              </a:ext>
            </a:extLst>
          </p:cNvPr>
          <p:cNvPicPr>
            <a:picLocks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t="243" r="8420" b="-243"/>
          <a:stretch/>
        </p:blipFill>
        <p:spPr>
          <a:xfrm>
            <a:off x="6342141" y="3706407"/>
            <a:ext cx="2448000" cy="2026800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5931061-A566-2C2C-149C-411E5E0ADD52}"/>
              </a:ext>
            </a:extLst>
          </p:cNvPr>
          <p:cNvSpPr txBox="1">
            <a:spLocks/>
          </p:cNvSpPr>
          <p:nvPr/>
        </p:nvSpPr>
        <p:spPr>
          <a:xfrm>
            <a:off x="317557" y="82621"/>
            <a:ext cx="2079712" cy="92452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STRENGTHENING OUR GLOBAL VALUE CHAIN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F8C2D6-3E0A-1C03-78E0-2926DE3EF71D}"/>
              </a:ext>
            </a:extLst>
          </p:cNvPr>
          <p:cNvCxnSpPr>
            <a:cxnSpLocks/>
          </p:cNvCxnSpPr>
          <p:nvPr/>
        </p:nvCxnSpPr>
        <p:spPr>
          <a:xfrm>
            <a:off x="-122412" y="128847"/>
            <a:ext cx="352432" cy="0"/>
          </a:xfrm>
          <a:prstGeom prst="straightConnector1">
            <a:avLst/>
          </a:prstGeom>
          <a:ln w="12700">
            <a:solidFill>
              <a:srgbClr val="31969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1E112B0-5865-B6A9-19A7-4F5EED6BCB90}"/>
              </a:ext>
            </a:extLst>
          </p:cNvPr>
          <p:cNvSpPr/>
          <p:nvPr/>
        </p:nvSpPr>
        <p:spPr>
          <a:xfrm>
            <a:off x="4244340" y="6324600"/>
            <a:ext cx="152400" cy="405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 descr="A person walking in front of a wall with many round objects on it&#10;&#10;Description automatically generated">
            <a:extLst>
              <a:ext uri="{FF2B5EF4-FFF2-40B4-BE49-F238E27FC236}">
                <a16:creationId xmlns:a16="http://schemas.microsoft.com/office/drawing/2014/main" id="{146DF4ED-72BB-1EBA-7E40-10D24213390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2" r="17195" b="1027"/>
          <a:stretch/>
        </p:blipFill>
        <p:spPr>
          <a:xfrm>
            <a:off x="9282268" y="3696080"/>
            <a:ext cx="2457670" cy="203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82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234D8-3E74-5ED2-E24B-335047CB3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604A9C00-F48C-02BE-D84C-2116D6913D6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4A9C00-F48C-02BE-D84C-2116D6913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335FC52-FB0B-32E5-D89B-CA44B2436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ESG Indices: </a:t>
            </a:r>
            <a:r>
              <a:rPr lang="en-GB">
                <a:solidFill>
                  <a:srgbClr val="000000"/>
                </a:solidFill>
              </a:rPr>
              <a:t>a globally acknowledged sustainability leadership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129A07-64D5-2437-A621-3108277C4AD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90767" y="6378254"/>
            <a:ext cx="6398581" cy="292100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defRPr/>
            </a:pPr>
            <a:r>
              <a:rPr kumimoji="0" lang="en-GB" sz="700" b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Source: third party official rankings</a:t>
            </a:r>
            <a:r>
              <a:rPr lang="en-GB" sz="700" b="0">
                <a:solidFill>
                  <a:srgbClr val="404040"/>
                </a:solidFill>
                <a:latin typeface="+mj-lt"/>
                <a:cs typeface="Arial"/>
              </a:rPr>
              <a:t> – </a:t>
            </a:r>
            <a:r>
              <a:rPr lang="en-GB" sz="700" b="0" err="1">
                <a:solidFill>
                  <a:srgbClr val="404040"/>
                </a:solidFill>
                <a:latin typeface="+mj-lt"/>
                <a:cs typeface="Arial"/>
              </a:rPr>
              <a:t>udpated</a:t>
            </a:r>
            <a:r>
              <a:rPr lang="en-GB" sz="700" b="0">
                <a:solidFill>
                  <a:srgbClr val="404040"/>
                </a:solidFill>
                <a:latin typeface="+mj-lt"/>
                <a:cs typeface="Arial"/>
              </a:rPr>
              <a:t> 15 July 2025</a:t>
            </a:r>
            <a:br>
              <a:rPr lang="en-GB" sz="700" b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</a:br>
            <a:endParaRPr kumimoji="0" lang="en-GB" sz="700" b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E32ED5-AD0E-1299-E4D8-2C63376762B0}"/>
              </a:ext>
            </a:extLst>
          </p:cNvPr>
          <p:cNvGrpSpPr/>
          <p:nvPr/>
        </p:nvGrpSpPr>
        <p:grpSpPr>
          <a:xfrm>
            <a:off x="1012723" y="4802623"/>
            <a:ext cx="10320864" cy="646331"/>
            <a:chOff x="1045225" y="5190668"/>
            <a:chExt cx="10320864" cy="64633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39B523A-7E50-8971-5F33-56722CA01E33}"/>
                </a:ext>
              </a:extLst>
            </p:cNvPr>
            <p:cNvSpPr txBox="1"/>
            <p:nvPr/>
          </p:nvSpPr>
          <p:spPr>
            <a:xfrm>
              <a:off x="4220821" y="5299892"/>
              <a:ext cx="397545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defTabSz="990546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90546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2025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E0DFB85-0DF8-97F6-EFEC-E5C37F198B2F}"/>
                </a:ext>
              </a:extLst>
            </p:cNvPr>
            <p:cNvSpPr/>
            <p:nvPr/>
          </p:nvSpPr>
          <p:spPr>
            <a:xfrm>
              <a:off x="6145976" y="5299892"/>
              <a:ext cx="248466" cy="215444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 marL="0" marR="0" lvl="0" indent="0" algn="ctr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>
                  <a:solidFill>
                    <a:srgbClr val="000000"/>
                  </a:solidFill>
                  <a:latin typeface="Arial" panose="020B0604020202020204"/>
                  <a:cs typeface="Arial"/>
                </a:rPr>
                <a:t>8.3</a:t>
              </a:r>
              <a:endPara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D617C04-6AFC-D432-6AD7-A7B9509CD7D1}"/>
                </a:ext>
              </a:extLst>
            </p:cNvPr>
            <p:cNvSpPr txBox="1"/>
            <p:nvPr/>
          </p:nvSpPr>
          <p:spPr>
            <a:xfrm>
              <a:off x="8137000" y="5190668"/>
              <a:ext cx="3229089" cy="646331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en-US"/>
              </a:defPPr>
              <a:lvl1pPr lvl="0" defTabSz="990570">
                <a:defRPr sz="14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Top score Tyre industry (Negligible risk); </a:t>
              </a:r>
            </a:p>
            <a:p>
              <a:pPr marL="0" marR="0" lvl="0" indent="0" algn="l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Awarded </a:t>
              </a:r>
              <a:r>
                <a:rPr kumimoji="0" lang="en-GB" sz="1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Industry ESG Top Rating  </a:t>
              </a:r>
              <a:endPara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5C813C0-D9E5-123D-F183-95AD220B181D}"/>
                </a:ext>
              </a:extLst>
            </p:cNvPr>
            <p:cNvSpPr txBox="1"/>
            <p:nvPr/>
          </p:nvSpPr>
          <p:spPr>
            <a:xfrm>
              <a:off x="1045225" y="5284504"/>
              <a:ext cx="1641988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SUSTAINALYTICS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DD48A348-BDA2-99E6-A2D7-1E269E487A16}"/>
              </a:ext>
            </a:extLst>
          </p:cNvPr>
          <p:cNvSpPr/>
          <p:nvPr/>
        </p:nvSpPr>
        <p:spPr>
          <a:xfrm>
            <a:off x="3689428" y="860550"/>
            <a:ext cx="1464819" cy="215444"/>
          </a:xfrm>
          <a:prstGeom prst="rect">
            <a:avLst/>
          </a:prstGeom>
          <a:noFill/>
          <a:ln w="3175"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9054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Last update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3DC5674-5BBE-EF23-15A4-F6CC7F18B268}"/>
              </a:ext>
            </a:extLst>
          </p:cNvPr>
          <p:cNvSpPr/>
          <p:nvPr/>
        </p:nvSpPr>
        <p:spPr>
          <a:xfrm>
            <a:off x="5997906" y="859111"/>
            <a:ext cx="498534" cy="215444"/>
          </a:xfrm>
          <a:prstGeom prst="rect">
            <a:avLst/>
          </a:prstGeom>
          <a:noFill/>
          <a:ln w="3175"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9054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Score</a:t>
            </a:r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C85C8E0C-FA6B-1449-9A0C-21FFA9B93932}"/>
              </a:ext>
            </a:extLst>
          </p:cNvPr>
          <p:cNvSpPr txBox="1">
            <a:spLocks/>
          </p:cNvSpPr>
          <p:nvPr/>
        </p:nvSpPr>
        <p:spPr>
          <a:xfrm>
            <a:off x="781734" y="858940"/>
            <a:ext cx="2148090" cy="215444"/>
          </a:xfrm>
          <a:prstGeom prst="rect">
            <a:avLst/>
          </a:prstGeom>
          <a:noFill/>
          <a:ln w="3175"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R="0" lvl="0" indent="0" algn="ctr" defTabSz="99054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9054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Major rankings 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3C0DACD-20AF-298B-B980-C48898CB4925}"/>
              </a:ext>
            </a:extLst>
          </p:cNvPr>
          <p:cNvCxnSpPr>
            <a:cxnSpLocks/>
          </p:cNvCxnSpPr>
          <p:nvPr/>
        </p:nvCxnSpPr>
        <p:spPr>
          <a:xfrm>
            <a:off x="317556" y="1784019"/>
            <a:ext cx="115524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B8C60BC-C3AE-1588-159C-3208D445AF86}"/>
              </a:ext>
            </a:extLst>
          </p:cNvPr>
          <p:cNvCxnSpPr>
            <a:cxnSpLocks/>
          </p:cNvCxnSpPr>
          <p:nvPr/>
        </p:nvCxnSpPr>
        <p:spPr>
          <a:xfrm>
            <a:off x="317556" y="2371782"/>
            <a:ext cx="115524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3F71A1C-218B-372C-5BFD-0CE0FAC2290D}"/>
              </a:ext>
            </a:extLst>
          </p:cNvPr>
          <p:cNvCxnSpPr>
            <a:cxnSpLocks/>
          </p:cNvCxnSpPr>
          <p:nvPr/>
        </p:nvCxnSpPr>
        <p:spPr>
          <a:xfrm>
            <a:off x="317556" y="3547308"/>
            <a:ext cx="115524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71F50DF-2101-A8B9-B7DD-75582B651720}"/>
              </a:ext>
            </a:extLst>
          </p:cNvPr>
          <p:cNvCxnSpPr>
            <a:cxnSpLocks/>
          </p:cNvCxnSpPr>
          <p:nvPr/>
        </p:nvCxnSpPr>
        <p:spPr>
          <a:xfrm>
            <a:off x="317556" y="4135071"/>
            <a:ext cx="115524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96DCB1C-A578-B1F4-9A73-1E5F9E266F1E}"/>
              </a:ext>
            </a:extLst>
          </p:cNvPr>
          <p:cNvCxnSpPr>
            <a:cxnSpLocks/>
          </p:cNvCxnSpPr>
          <p:nvPr/>
        </p:nvCxnSpPr>
        <p:spPr>
          <a:xfrm>
            <a:off x="317556" y="4722834"/>
            <a:ext cx="115524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9C476D4-87B5-A527-940B-DFFD67EEE2CE}"/>
              </a:ext>
            </a:extLst>
          </p:cNvPr>
          <p:cNvCxnSpPr>
            <a:cxnSpLocks/>
          </p:cNvCxnSpPr>
          <p:nvPr/>
        </p:nvCxnSpPr>
        <p:spPr>
          <a:xfrm>
            <a:off x="317556" y="5310597"/>
            <a:ext cx="115524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30569C9-432F-AF1B-98CC-CE5EEF3A4394}"/>
              </a:ext>
            </a:extLst>
          </p:cNvPr>
          <p:cNvCxnSpPr>
            <a:cxnSpLocks/>
          </p:cNvCxnSpPr>
          <p:nvPr/>
        </p:nvCxnSpPr>
        <p:spPr>
          <a:xfrm>
            <a:off x="317556" y="5898358"/>
            <a:ext cx="115524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5562A377-E634-FA00-DF74-87BE8325E401}"/>
              </a:ext>
            </a:extLst>
          </p:cNvPr>
          <p:cNvSpPr/>
          <p:nvPr/>
        </p:nvSpPr>
        <p:spPr>
          <a:xfrm>
            <a:off x="5462086" y="1231362"/>
            <a:ext cx="1685087" cy="4666995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AC350D9-376B-26A3-B30B-4E0D4D6C8355}"/>
              </a:ext>
            </a:extLst>
          </p:cNvPr>
          <p:cNvCxnSpPr>
            <a:cxnSpLocks/>
          </p:cNvCxnSpPr>
          <p:nvPr/>
        </p:nvCxnSpPr>
        <p:spPr>
          <a:xfrm>
            <a:off x="320792" y="1128325"/>
            <a:ext cx="3069975" cy="0"/>
          </a:xfrm>
          <a:prstGeom prst="line">
            <a:avLst/>
          </a:prstGeom>
          <a:ln w="19050"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1D70DBE-AC3D-F26D-8EE7-0C58BF37B55B}"/>
              </a:ext>
            </a:extLst>
          </p:cNvPr>
          <p:cNvCxnSpPr>
            <a:cxnSpLocks/>
          </p:cNvCxnSpPr>
          <p:nvPr/>
        </p:nvCxnSpPr>
        <p:spPr>
          <a:xfrm>
            <a:off x="3579294" y="1128325"/>
            <a:ext cx="1685087" cy="0"/>
          </a:xfrm>
          <a:prstGeom prst="line">
            <a:avLst/>
          </a:prstGeom>
          <a:ln w="19050"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9E9E004-91BA-A844-0E6E-E5FBDDF73A8C}"/>
              </a:ext>
            </a:extLst>
          </p:cNvPr>
          <p:cNvCxnSpPr>
            <a:cxnSpLocks/>
          </p:cNvCxnSpPr>
          <p:nvPr/>
        </p:nvCxnSpPr>
        <p:spPr>
          <a:xfrm>
            <a:off x="5462086" y="1128325"/>
            <a:ext cx="1685087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BFAD44C-2786-AD1B-5CFE-C58B912074B8}"/>
              </a:ext>
            </a:extLst>
          </p:cNvPr>
          <p:cNvCxnSpPr>
            <a:cxnSpLocks/>
          </p:cNvCxnSpPr>
          <p:nvPr/>
        </p:nvCxnSpPr>
        <p:spPr>
          <a:xfrm>
            <a:off x="7342138" y="1128325"/>
            <a:ext cx="4522493" cy="0"/>
          </a:xfrm>
          <a:prstGeom prst="line">
            <a:avLst/>
          </a:prstGeom>
          <a:ln w="19050"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DF71BB8D-B255-E8A5-0478-F1DE854F58E8}"/>
              </a:ext>
            </a:extLst>
          </p:cNvPr>
          <p:cNvSpPr/>
          <p:nvPr/>
        </p:nvSpPr>
        <p:spPr>
          <a:xfrm>
            <a:off x="8132630" y="861568"/>
            <a:ext cx="2941509" cy="215444"/>
          </a:xfrm>
          <a:prstGeom prst="rect">
            <a:avLst/>
          </a:prstGeom>
          <a:noFill/>
          <a:ln w="3175">
            <a:noFill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9054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Positioning in the reference sector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F7AE57A-E79B-14DE-246D-8BB24B24595F}"/>
              </a:ext>
            </a:extLst>
          </p:cNvPr>
          <p:cNvGrpSpPr/>
          <p:nvPr/>
        </p:nvGrpSpPr>
        <p:grpSpPr>
          <a:xfrm>
            <a:off x="4223065" y="1240727"/>
            <a:ext cx="6257781" cy="430887"/>
            <a:chOff x="4223065" y="1056065"/>
            <a:chExt cx="6257781" cy="430887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DB511B5-2181-AC37-94C4-A1879F4B2EF0}"/>
                </a:ext>
              </a:extLst>
            </p:cNvPr>
            <p:cNvSpPr txBox="1"/>
            <p:nvPr/>
          </p:nvSpPr>
          <p:spPr>
            <a:xfrm>
              <a:off x="4223065" y="1163787"/>
              <a:ext cx="397545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it-IT"/>
              </a:defPPr>
              <a:lvl1pPr marR="0" lvl="0" indent="0" algn="ctr" defTabSz="990546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90546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2024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3753267-7209-695F-E33E-33479F22D925}"/>
                </a:ext>
              </a:extLst>
            </p:cNvPr>
            <p:cNvSpPr/>
            <p:nvPr/>
          </p:nvSpPr>
          <p:spPr>
            <a:xfrm>
              <a:off x="6170822" y="1163787"/>
              <a:ext cx="198773" cy="215444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 marL="0" marR="0" lvl="0" indent="0" algn="ctr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84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120FCE8-C68E-D75A-9F3D-B24712FF1D08}"/>
                </a:ext>
              </a:extLst>
            </p:cNvPr>
            <p:cNvSpPr txBox="1"/>
            <p:nvPr/>
          </p:nvSpPr>
          <p:spPr>
            <a:xfrm>
              <a:off x="8133344" y="1056065"/>
              <a:ext cx="2347502" cy="430887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en-US"/>
              </a:defPPr>
              <a:lvl1pPr lvl="0" algn="ctr" defTabSz="990570">
                <a:defRPr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Top score Auto Components </a:t>
              </a:r>
              <a:b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</a:b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and Automotive sector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A44455F-43DF-1A20-DA65-4AE9DCA744AE}"/>
              </a:ext>
            </a:extLst>
          </p:cNvPr>
          <p:cNvGrpSpPr/>
          <p:nvPr/>
        </p:nvGrpSpPr>
        <p:grpSpPr>
          <a:xfrm>
            <a:off x="4223065" y="1970179"/>
            <a:ext cx="6277659" cy="215444"/>
            <a:chOff x="4223065" y="1799676"/>
            <a:chExt cx="6277659" cy="215444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176CBC4-CA45-FB91-742C-D6D3B6F42CE3}"/>
                </a:ext>
              </a:extLst>
            </p:cNvPr>
            <p:cNvSpPr txBox="1"/>
            <p:nvPr/>
          </p:nvSpPr>
          <p:spPr>
            <a:xfrm>
              <a:off x="4223065" y="1799676"/>
              <a:ext cx="397545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it-IT"/>
              </a:defPPr>
              <a:lvl1pPr marR="0" lvl="0" indent="0" algn="ctr" defTabSz="990546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90546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2025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0F6A1CE-F287-33D2-CADF-19E0578055C5}"/>
                </a:ext>
              </a:extLst>
            </p:cNvPr>
            <p:cNvSpPr txBox="1"/>
            <p:nvPr/>
          </p:nvSpPr>
          <p:spPr>
            <a:xfrm>
              <a:off x="5753664" y="1799676"/>
              <a:ext cx="1101134" cy="215444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en-US"/>
              </a:defPPr>
              <a:lvl1pPr lvl="0" defTabSz="990570">
                <a:defRPr sz="14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TOP 1% ESG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C6A894F-14B7-0853-848F-D63BA0521D44}"/>
                </a:ext>
              </a:extLst>
            </p:cNvPr>
            <p:cNvSpPr txBox="1"/>
            <p:nvPr/>
          </p:nvSpPr>
          <p:spPr>
            <a:xfrm>
              <a:off x="8137000" y="1799676"/>
              <a:ext cx="2363724" cy="215444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en-US"/>
              </a:defPPr>
              <a:lvl1pPr lvl="0" defTabSz="990570">
                <a:defRPr sz="14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The only tyre maker in Top1%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199C12C-6784-3414-CB8B-EE16310DECD3}"/>
              </a:ext>
            </a:extLst>
          </p:cNvPr>
          <p:cNvGrpSpPr/>
          <p:nvPr/>
        </p:nvGrpSpPr>
        <p:grpSpPr>
          <a:xfrm>
            <a:off x="4240729" y="2548458"/>
            <a:ext cx="5630140" cy="215444"/>
            <a:chOff x="4220461" y="2388282"/>
            <a:chExt cx="5703851" cy="215444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C2975D5-C004-6B3E-868C-0DBA68ECA777}"/>
                </a:ext>
              </a:extLst>
            </p:cNvPr>
            <p:cNvSpPr/>
            <p:nvPr/>
          </p:nvSpPr>
          <p:spPr>
            <a:xfrm>
              <a:off x="6211553" y="2388282"/>
              <a:ext cx="121800" cy="215444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 marL="0" marR="0" lvl="0" indent="0" algn="ctr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A</a:t>
              </a:r>
              <a:endPara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6F6FAB9-AF55-423E-1048-EF2C79D14568}"/>
                </a:ext>
              </a:extLst>
            </p:cNvPr>
            <p:cNvSpPr txBox="1"/>
            <p:nvPr/>
          </p:nvSpPr>
          <p:spPr>
            <a:xfrm>
              <a:off x="4220461" y="2388282"/>
              <a:ext cx="402751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defTabSz="990546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90546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2025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F21C0D8-66FC-31F2-3B78-5E748BFC9FF5}"/>
                </a:ext>
              </a:extLst>
            </p:cNvPr>
            <p:cNvSpPr txBox="1"/>
            <p:nvPr/>
          </p:nvSpPr>
          <p:spPr>
            <a:xfrm>
              <a:off x="8164861" y="2388282"/>
              <a:ext cx="1759451" cy="215444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en-US"/>
              </a:defPPr>
              <a:lvl1pPr lvl="0" defTabSz="990570">
                <a:defRPr sz="14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A LIST – Max score 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71DC946-994F-A8D8-B5AA-3529A0AC0A74}"/>
              </a:ext>
            </a:extLst>
          </p:cNvPr>
          <p:cNvGrpSpPr/>
          <p:nvPr/>
        </p:nvGrpSpPr>
        <p:grpSpPr>
          <a:xfrm>
            <a:off x="1471577" y="3612590"/>
            <a:ext cx="9970120" cy="457200"/>
            <a:chOff x="1471577" y="3393103"/>
            <a:chExt cx="9970120" cy="457200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AAE3129-DEF6-DFA3-9EA3-2244178C27DE}"/>
                </a:ext>
              </a:extLst>
            </p:cNvPr>
            <p:cNvSpPr txBox="1"/>
            <p:nvPr/>
          </p:nvSpPr>
          <p:spPr>
            <a:xfrm>
              <a:off x="4223065" y="3513981"/>
              <a:ext cx="397545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defTabSz="990546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90546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2024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C5C35D-B51F-28A8-DE71-A74CDD3138F9}"/>
                </a:ext>
              </a:extLst>
            </p:cNvPr>
            <p:cNvSpPr txBox="1"/>
            <p:nvPr/>
          </p:nvSpPr>
          <p:spPr>
            <a:xfrm>
              <a:off x="5658148" y="3513981"/>
              <a:ext cx="1228607" cy="215444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en-US"/>
              </a:defPPr>
              <a:lvl1pPr lvl="0" defTabSz="990570">
                <a:defRPr sz="14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46F0A960-5C15-7BE7-D995-B3F7F1098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577" y="3393103"/>
              <a:ext cx="768404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B1AF6DD-6369-E2C5-1C3E-8A7E04A2AA66}"/>
                </a:ext>
              </a:extLst>
            </p:cNvPr>
            <p:cNvSpPr txBox="1"/>
            <p:nvPr/>
          </p:nvSpPr>
          <p:spPr>
            <a:xfrm>
              <a:off x="8137000" y="3406260"/>
              <a:ext cx="3304697" cy="43088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en-US"/>
              </a:defPPr>
              <a:lvl1pPr lvl="0" algn="ctr" defTabSz="990570">
                <a:defRPr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Prime status - Top score Auto Components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048B97E-8C80-6CE2-57DE-DB56EEE5FC10}"/>
              </a:ext>
            </a:extLst>
          </p:cNvPr>
          <p:cNvGrpSpPr/>
          <p:nvPr/>
        </p:nvGrpSpPr>
        <p:grpSpPr>
          <a:xfrm>
            <a:off x="1312018" y="4231167"/>
            <a:ext cx="8948100" cy="457200"/>
            <a:chOff x="1339873" y="4528831"/>
            <a:chExt cx="8948100" cy="45720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750AE0B-9399-B3BE-8E51-0A616E0CA312}"/>
                </a:ext>
              </a:extLst>
            </p:cNvPr>
            <p:cNvSpPr/>
            <p:nvPr/>
          </p:nvSpPr>
          <p:spPr>
            <a:xfrm>
              <a:off x="6152228" y="4649709"/>
              <a:ext cx="240451" cy="215444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 marL="0" marR="0" lvl="0" indent="0" algn="ctr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AA</a:t>
              </a:r>
              <a:endPara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0B32053-8B83-FF67-B0CD-16074974BB4B}"/>
                </a:ext>
              </a:extLst>
            </p:cNvPr>
            <p:cNvSpPr txBox="1"/>
            <p:nvPr/>
          </p:nvSpPr>
          <p:spPr>
            <a:xfrm>
              <a:off x="4223065" y="4649709"/>
              <a:ext cx="397545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defTabSz="990546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90546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2024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A6A7E16-BBB4-83A3-B613-4BE4F484D2FD}"/>
                </a:ext>
              </a:extLst>
            </p:cNvPr>
            <p:cNvSpPr txBox="1"/>
            <p:nvPr/>
          </p:nvSpPr>
          <p:spPr>
            <a:xfrm>
              <a:off x="8137000" y="4649709"/>
              <a:ext cx="2150973" cy="215444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en-US"/>
              </a:defPPr>
              <a:lvl1pPr lvl="0" defTabSz="990570">
                <a:defRPr sz="14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AA - ESG Leader Category</a:t>
              </a:r>
            </a:p>
          </p:txBody>
        </p:sp>
        <p:pic>
          <p:nvPicPr>
            <p:cNvPr id="105" name="Picture 104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1F559E57-1EB3-E021-CA35-7E7307B42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39873" y="4528831"/>
              <a:ext cx="1031813" cy="457200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0829A87-BE48-C19E-B96D-43B9ECEE668B}"/>
              </a:ext>
            </a:extLst>
          </p:cNvPr>
          <p:cNvGrpSpPr/>
          <p:nvPr/>
        </p:nvGrpSpPr>
        <p:grpSpPr>
          <a:xfrm>
            <a:off x="4196583" y="5486631"/>
            <a:ext cx="5413641" cy="215444"/>
            <a:chOff x="4223065" y="5829173"/>
            <a:chExt cx="5413641" cy="215444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F794844-8FEE-618C-C770-35B58A629042}"/>
                </a:ext>
              </a:extLst>
            </p:cNvPr>
            <p:cNvSpPr txBox="1"/>
            <p:nvPr/>
          </p:nvSpPr>
          <p:spPr>
            <a:xfrm>
              <a:off x="4223065" y="5829173"/>
              <a:ext cx="397545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defTabSz="990546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90546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2025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0B08D68-852F-A16D-E536-CA9472C06E76}"/>
                </a:ext>
              </a:extLst>
            </p:cNvPr>
            <p:cNvSpPr/>
            <p:nvPr/>
          </p:nvSpPr>
          <p:spPr>
            <a:xfrm>
              <a:off x="6173066" y="5829173"/>
              <a:ext cx="198773" cy="215444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 marL="0" marR="0" lvl="0" indent="0" algn="ctr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82</a:t>
              </a:r>
              <a:endPara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07A1713-9605-0083-36BD-EDC37E21B8C5}"/>
                </a:ext>
              </a:extLst>
            </p:cNvPr>
            <p:cNvSpPr txBox="1"/>
            <p:nvPr/>
          </p:nvSpPr>
          <p:spPr>
            <a:xfrm>
              <a:off x="8137000" y="5829173"/>
              <a:ext cx="1499706" cy="215444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en-US"/>
              </a:defPPr>
              <a:lvl1pPr lvl="0" defTabSz="990570">
                <a:defRPr sz="14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Platinum - Top 1% </a:t>
              </a:r>
              <a:endPara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AD878DF9-C784-EE75-D5C1-B208B0B0F9BD}"/>
              </a:ext>
            </a:extLst>
          </p:cNvPr>
          <p:cNvCxnSpPr>
            <a:cxnSpLocks/>
          </p:cNvCxnSpPr>
          <p:nvPr/>
        </p:nvCxnSpPr>
        <p:spPr>
          <a:xfrm>
            <a:off x="317556" y="2959545"/>
            <a:ext cx="115524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FAD75C9-13BE-6B04-2084-1375C2AEBC4F}"/>
              </a:ext>
            </a:extLst>
          </p:cNvPr>
          <p:cNvGrpSpPr/>
          <p:nvPr/>
        </p:nvGrpSpPr>
        <p:grpSpPr>
          <a:xfrm>
            <a:off x="4223065" y="3037984"/>
            <a:ext cx="7641565" cy="430887"/>
            <a:chOff x="4223065" y="2841069"/>
            <a:chExt cx="7641565" cy="430887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DDAF820-6E83-7D71-E24E-144F97840FCB}"/>
                </a:ext>
              </a:extLst>
            </p:cNvPr>
            <p:cNvSpPr/>
            <p:nvPr/>
          </p:nvSpPr>
          <p:spPr>
            <a:xfrm>
              <a:off x="6212340" y="2948789"/>
              <a:ext cx="120225" cy="215444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 marL="0" marR="0" lvl="0" indent="0" algn="ctr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A</a:t>
              </a:r>
              <a:endPara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CBED125-1760-1938-63E0-F3ACFD13CF08}"/>
                </a:ext>
              </a:extLst>
            </p:cNvPr>
            <p:cNvSpPr txBox="1"/>
            <p:nvPr/>
          </p:nvSpPr>
          <p:spPr>
            <a:xfrm>
              <a:off x="4223065" y="2948789"/>
              <a:ext cx="397545" cy="215444"/>
            </a:xfrm>
            <a:prstGeom prst="rect">
              <a:avLst/>
            </a:prstGeom>
            <a:noFill/>
            <a:ln w="3175">
              <a:noFill/>
            </a:ln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defTabSz="990546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90546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0">
                  <a:latin typeface="Arial" panose="020B0604020202020204"/>
                  <a:cs typeface="Arial"/>
                </a:rPr>
                <a:t>2025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BE5CC59-A51E-5A64-73E3-14F43F0CD5A4}"/>
                </a:ext>
              </a:extLst>
            </p:cNvPr>
            <p:cNvSpPr txBox="1"/>
            <p:nvPr/>
          </p:nvSpPr>
          <p:spPr>
            <a:xfrm>
              <a:off x="8136999" y="2841069"/>
              <a:ext cx="3727631" cy="43088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en-US"/>
              </a:defPPr>
              <a:lvl1pPr lvl="0" defTabSz="990570">
                <a:defRPr sz="14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A LIST– Max score</a:t>
              </a:r>
            </a:p>
            <a:p>
              <a:pPr marL="0" marR="0" lvl="0" indent="0" algn="l" defTabSz="990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Supplier Engagement Leaders</a:t>
              </a: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FF8917DB-5D65-B99E-1E76-F84087E07EF3}"/>
              </a:ext>
            </a:extLst>
          </p:cNvPr>
          <p:cNvSpPr txBox="1"/>
          <p:nvPr/>
        </p:nvSpPr>
        <p:spPr>
          <a:xfrm>
            <a:off x="1205398" y="1193606"/>
            <a:ext cx="132881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Dow Jones Sustainability Index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95896E55-ECFB-F85B-198D-E2034608A2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720" y="5333681"/>
            <a:ext cx="594659" cy="552183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54B82841-FE7F-E3D7-C387-7CDF8193B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79" y="2439965"/>
            <a:ext cx="446655" cy="44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18" descr="A red and black rectangle with white text&#10;&#10;Description automatically generated">
            <a:extLst>
              <a:ext uri="{FF2B5EF4-FFF2-40B4-BE49-F238E27FC236}">
                <a16:creationId xmlns:a16="http://schemas.microsoft.com/office/drawing/2014/main" id="{71896935-1646-0583-1301-F923D4357B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40" y="1838877"/>
            <a:ext cx="504993" cy="504993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FFCC38A8-D80A-A240-318F-784484584209}"/>
              </a:ext>
            </a:extLst>
          </p:cNvPr>
          <p:cNvSpPr txBox="1"/>
          <p:nvPr/>
        </p:nvSpPr>
        <p:spPr>
          <a:xfrm>
            <a:off x="10758671" y="205875"/>
            <a:ext cx="136605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Update @ 21/07/25</a:t>
            </a:r>
          </a:p>
        </p:txBody>
      </p:sp>
      <p:pic>
        <p:nvPicPr>
          <p:cNvPr id="6" name="Picture 5" descr="A white and orange square with black text&#10;&#10;AI-generated content may be incorrect.">
            <a:extLst>
              <a:ext uri="{FF2B5EF4-FFF2-40B4-BE49-F238E27FC236}">
                <a16:creationId xmlns:a16="http://schemas.microsoft.com/office/drawing/2014/main" id="{FDB4F790-D302-487A-E2E4-6DE00D4045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7776" y="3005963"/>
            <a:ext cx="441561" cy="46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80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46FB3-5DE1-0FBE-A6D4-78E9EC39F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Copertina chiusura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6CD5F-E2B3-DAB8-3602-8EE46213032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58967" y="6376988"/>
            <a:ext cx="6948000" cy="3764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silver sports car on a reflective surface&#10;&#10;Description automatically generated">
            <a:extLst>
              <a:ext uri="{FF2B5EF4-FFF2-40B4-BE49-F238E27FC236}">
                <a16:creationId xmlns:a16="http://schemas.microsoft.com/office/drawing/2014/main" id="{E8831EC2-6067-326E-2ED7-23A99B353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 b="1318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4F9015-44A7-2E3D-EE22-FF72BB6A8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6" t="29055" r="14702" b="39735"/>
          <a:stretch/>
        </p:blipFill>
        <p:spPr>
          <a:xfrm>
            <a:off x="305316" y="174394"/>
            <a:ext cx="1440000" cy="45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78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02A841FC-AE1C-4184-995E-94A78B9C1CF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2A841FC-AE1C-4184-995E-94A78B9C1C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2C40A97-13E8-680A-C57F-AA25CFF8D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it-IT" err="1">
                <a:latin typeface="+mn-lt"/>
              </a:rPr>
              <a:t>Our</a:t>
            </a:r>
            <a:r>
              <a:rPr lang="it-IT">
                <a:latin typeface="+mn-lt"/>
              </a:rPr>
              <a:t> commitment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DC9A7-C57E-C03F-88B7-923B05C15B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600">
                <a:cs typeface="Arial"/>
              </a:rPr>
              <a:t>Lead a value chain creating a positive impact on People, Planet and Mobility, with ambitious Plans supported by Technology, Innovation and data driven Actions, setting challenging Targets fully embedded in day-to-day management and constantly checked for progress.</a:t>
            </a:r>
            <a:endParaRPr lang="en-US"/>
          </a:p>
          <a:p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5C090-CD02-EF98-A367-35858D817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00" y="1618980"/>
            <a:ext cx="4516583" cy="2176172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5A0A8E-196D-7E69-960F-3266AC7729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45224" r="17908"/>
          <a:stretch/>
        </p:blipFill>
        <p:spPr>
          <a:xfrm>
            <a:off x="8434274" y="1618979"/>
            <a:ext cx="3432477" cy="4461780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6944B2-79C2-67EE-2911-C08E4B04DF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35557" r="28000"/>
          <a:stretch/>
        </p:blipFill>
        <p:spPr>
          <a:xfrm>
            <a:off x="4943872" y="1618980"/>
            <a:ext cx="3388138" cy="4461780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3843E2-A703-83F4-B32C-11C4EF86E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00" y="3894149"/>
            <a:ext cx="4516584" cy="2184918"/>
          </a:xfrm>
          <a:prstGeom prst="rect">
            <a:avLst/>
          </a:prstGeom>
          <a:effectLst/>
        </p:spPr>
      </p:pic>
      <p:sp>
        <p:nvSpPr>
          <p:cNvPr id="10" name="CasellaDiTesto 2">
            <a:extLst>
              <a:ext uri="{FF2B5EF4-FFF2-40B4-BE49-F238E27FC236}">
                <a16:creationId xmlns:a16="http://schemas.microsoft.com/office/drawing/2014/main" id="{EA7BB24C-9D3A-CE00-0ED8-E7D2689E6BB8}"/>
              </a:ext>
            </a:extLst>
          </p:cNvPr>
          <p:cNvSpPr txBox="1"/>
          <p:nvPr/>
        </p:nvSpPr>
        <p:spPr>
          <a:xfrm>
            <a:off x="469190" y="1765744"/>
            <a:ext cx="2055660" cy="64633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CLIMATE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IMPACT</a:t>
            </a:r>
          </a:p>
        </p:txBody>
      </p:sp>
      <p:sp>
        <p:nvSpPr>
          <p:cNvPr id="11" name="CasellaDiTesto 2">
            <a:extLst>
              <a:ext uri="{FF2B5EF4-FFF2-40B4-BE49-F238E27FC236}">
                <a16:creationId xmlns:a16="http://schemas.microsoft.com/office/drawing/2014/main" id="{4813E983-3067-1F57-D6E8-6A944916A072}"/>
              </a:ext>
            </a:extLst>
          </p:cNvPr>
          <p:cNvSpPr txBox="1"/>
          <p:nvPr/>
        </p:nvSpPr>
        <p:spPr>
          <a:xfrm>
            <a:off x="3340765" y="1765744"/>
            <a:ext cx="1321371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-57%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CO2 emission scope 1+2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today vs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2018</a:t>
            </a:r>
          </a:p>
        </p:txBody>
      </p:sp>
      <p:sp>
        <p:nvSpPr>
          <p:cNvPr id="12" name="CasellaDiTesto 2">
            <a:extLst>
              <a:ext uri="{FF2B5EF4-FFF2-40B4-BE49-F238E27FC236}">
                <a16:creationId xmlns:a16="http://schemas.microsoft.com/office/drawing/2014/main" id="{3B12F16C-6A22-0993-810F-CAA34A97400A}"/>
              </a:ext>
            </a:extLst>
          </p:cNvPr>
          <p:cNvSpPr txBox="1"/>
          <p:nvPr/>
        </p:nvSpPr>
        <p:spPr>
          <a:xfrm>
            <a:off x="3096571" y="3068489"/>
            <a:ext cx="1565565" cy="55399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 ZERO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2040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CasellaDiTesto 2">
            <a:extLst>
              <a:ext uri="{FF2B5EF4-FFF2-40B4-BE49-F238E27FC236}">
                <a16:creationId xmlns:a16="http://schemas.microsoft.com/office/drawing/2014/main" id="{47018402-4087-E717-233E-94B539712CFE}"/>
              </a:ext>
            </a:extLst>
          </p:cNvPr>
          <p:cNvSpPr txBox="1"/>
          <p:nvPr/>
        </p:nvSpPr>
        <p:spPr>
          <a:xfrm>
            <a:off x="469190" y="5269279"/>
            <a:ext cx="2055660" cy="64633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CREATING SUSTAINABLE PRODUCTS</a:t>
            </a:r>
          </a:p>
        </p:txBody>
      </p:sp>
      <p:sp>
        <p:nvSpPr>
          <p:cNvPr id="14" name="CasellaDiTesto 2">
            <a:extLst>
              <a:ext uri="{FF2B5EF4-FFF2-40B4-BE49-F238E27FC236}">
                <a16:creationId xmlns:a16="http://schemas.microsoft.com/office/drawing/2014/main" id="{FB22212E-D00B-4016-99BE-91EE49C9A9CE}"/>
              </a:ext>
            </a:extLst>
          </p:cNvPr>
          <p:cNvSpPr txBox="1"/>
          <p:nvPr/>
        </p:nvSpPr>
        <p:spPr>
          <a:xfrm>
            <a:off x="2985735" y="4009874"/>
            <a:ext cx="1676401" cy="8309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/>
              </a:rPr>
              <a:t>70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Bio-based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Recycled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materials</a:t>
            </a:r>
            <a:endParaRPr kumimoji="0" lang="it-IT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0" algn="r">
              <a:defRPr/>
            </a:pPr>
            <a:r>
              <a:rPr lang="en-US" sz="1200" b="1" dirty="0">
                <a:solidFill>
                  <a:srgbClr val="FFFFFF"/>
                </a:solidFill>
              </a:rPr>
              <a:t>on best product </a:t>
            </a:r>
            <a:r>
              <a:rPr lang="en-US" sz="1200" b="1" baseline="30000" dirty="0">
                <a:solidFill>
                  <a:prstClr val="white"/>
                </a:solidFill>
                <a:latin typeface="Arial" panose="020B0604020202020204"/>
              </a:rPr>
              <a:t>1</a:t>
            </a:r>
          </a:p>
        </p:txBody>
      </p:sp>
      <p:sp>
        <p:nvSpPr>
          <p:cNvPr id="15" name="CasellaDiTesto 2">
            <a:extLst>
              <a:ext uri="{FF2B5EF4-FFF2-40B4-BE49-F238E27FC236}">
                <a16:creationId xmlns:a16="http://schemas.microsoft.com/office/drawing/2014/main" id="{3D397F3B-A62C-BA5D-7A00-7CA8F3000AE3}"/>
              </a:ext>
            </a:extLst>
          </p:cNvPr>
          <p:cNvSpPr txBox="1"/>
          <p:nvPr/>
        </p:nvSpPr>
        <p:spPr>
          <a:xfrm>
            <a:off x="2985735" y="5100002"/>
            <a:ext cx="1676401" cy="8156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&gt;80%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Bio-based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Recycled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materials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 </a:t>
            </a:r>
            <a:r>
              <a:rPr lang="it-IT" sz="1100" b="1" dirty="0">
                <a:solidFill>
                  <a:srgbClr val="FFFFFF"/>
                </a:solidFill>
                <a:latin typeface="Arial" panose="020B0604020202020204"/>
              </a:rPr>
              <a:t>2030</a:t>
            </a:r>
            <a:r>
              <a:rPr lang="it-IT" sz="1200" b="1" baseline="30000" dirty="0">
                <a:solidFill>
                  <a:prstClr val="white"/>
                </a:solidFill>
                <a:latin typeface="Arial" panose="020B0604020202020204"/>
              </a:rPr>
              <a:t>1</a:t>
            </a:r>
            <a:endParaRPr lang="en-US" sz="1200" b="1" baseline="300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CasellaDiTesto 2">
            <a:extLst>
              <a:ext uri="{FF2B5EF4-FFF2-40B4-BE49-F238E27FC236}">
                <a16:creationId xmlns:a16="http://schemas.microsoft.com/office/drawing/2014/main" id="{962E76DD-E9E6-C187-89E2-0F42E403376E}"/>
              </a:ext>
            </a:extLst>
          </p:cNvPr>
          <p:cNvSpPr txBox="1"/>
          <p:nvPr/>
        </p:nvSpPr>
        <p:spPr>
          <a:xfrm>
            <a:off x="5128317" y="1765744"/>
            <a:ext cx="1709298" cy="64633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RESPECT AND CONSERVATION OF NATURE</a:t>
            </a:r>
          </a:p>
        </p:txBody>
      </p:sp>
      <p:sp>
        <p:nvSpPr>
          <p:cNvPr id="20" name="CasellaDiTesto 2">
            <a:extLst>
              <a:ext uri="{FF2B5EF4-FFF2-40B4-BE49-F238E27FC236}">
                <a16:creationId xmlns:a16="http://schemas.microsoft.com/office/drawing/2014/main" id="{58B3D72C-D781-B317-070C-3C2AC49A1285}"/>
              </a:ext>
            </a:extLst>
          </p:cNvPr>
          <p:cNvSpPr txBox="1"/>
          <p:nvPr/>
        </p:nvSpPr>
        <p:spPr>
          <a:xfrm>
            <a:off x="6678562" y="5053836"/>
            <a:ext cx="148243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-60%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Water withdrawal by 2030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vs 2015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1" name="CasellaDiTesto 2">
            <a:extLst>
              <a:ext uri="{FF2B5EF4-FFF2-40B4-BE49-F238E27FC236}">
                <a16:creationId xmlns:a16="http://schemas.microsoft.com/office/drawing/2014/main" id="{79523DCA-DD63-ADE0-96D9-D0EED41AA6D0}"/>
              </a:ext>
            </a:extLst>
          </p:cNvPr>
          <p:cNvSpPr txBox="1"/>
          <p:nvPr/>
        </p:nvSpPr>
        <p:spPr>
          <a:xfrm>
            <a:off x="8617911" y="1765744"/>
            <a:ext cx="1870577" cy="64633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PEOPLE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 THE HEART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GROWTH</a:t>
            </a:r>
          </a:p>
        </p:txBody>
      </p:sp>
      <p:sp>
        <p:nvSpPr>
          <p:cNvPr id="22" name="CasellaDiTesto 2">
            <a:extLst>
              <a:ext uri="{FF2B5EF4-FFF2-40B4-BE49-F238E27FC236}">
                <a16:creationId xmlns:a16="http://schemas.microsoft.com/office/drawing/2014/main" id="{B31BE8CF-8E2F-2B5D-846B-991C24E32A07}"/>
              </a:ext>
            </a:extLst>
          </p:cNvPr>
          <p:cNvSpPr txBox="1"/>
          <p:nvPr/>
        </p:nvSpPr>
        <p:spPr>
          <a:xfrm>
            <a:off x="10044928" y="4009874"/>
            <a:ext cx="1622311" cy="6771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/>
              </a:rPr>
              <a:t>&lt;1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Accident frequency index</a:t>
            </a:r>
            <a:r>
              <a:rPr kumimoji="0" lang="en-US" sz="1200" b="1" i="0" u="non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</a:t>
            </a:r>
            <a:r>
              <a:rPr lang="en-US" sz="1200" b="1" dirty="0">
                <a:solidFill>
                  <a:prstClr val="white"/>
                </a:solidFill>
                <a:latin typeface="Arial" panose="020B0604020202020204"/>
              </a:rPr>
              <a:t>by 2030</a:t>
            </a:r>
          </a:p>
        </p:txBody>
      </p:sp>
      <p:sp>
        <p:nvSpPr>
          <p:cNvPr id="23" name="CasellaDiTesto 2">
            <a:extLst>
              <a:ext uri="{FF2B5EF4-FFF2-40B4-BE49-F238E27FC236}">
                <a16:creationId xmlns:a16="http://schemas.microsoft.com/office/drawing/2014/main" id="{40C1FF86-DFD5-39C6-56F3-07265088F14F}"/>
              </a:ext>
            </a:extLst>
          </p:cNvPr>
          <p:cNvSpPr txBox="1"/>
          <p:nvPr/>
        </p:nvSpPr>
        <p:spPr>
          <a:xfrm>
            <a:off x="9523554" y="5238502"/>
            <a:ext cx="2147919" cy="6771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&gt;33%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Woman in management within 2030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42C5D4-D561-3E2B-3DB5-530C459D3A6F}"/>
              </a:ext>
            </a:extLst>
          </p:cNvPr>
          <p:cNvGrpSpPr/>
          <p:nvPr/>
        </p:nvGrpSpPr>
        <p:grpSpPr>
          <a:xfrm>
            <a:off x="6373946" y="2419052"/>
            <a:ext cx="1958064" cy="1308050"/>
            <a:chOff x="6428376" y="2419052"/>
            <a:chExt cx="1787053" cy="130805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0850D7-2F8D-EC24-36CF-C8F6EF63A831}"/>
                </a:ext>
              </a:extLst>
            </p:cNvPr>
            <p:cNvSpPr txBox="1"/>
            <p:nvPr/>
          </p:nvSpPr>
          <p:spPr>
            <a:xfrm>
              <a:off x="6428376" y="2419052"/>
              <a:ext cx="1787053" cy="13080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	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First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/>
                </a:rPr>
                <a:t>tyre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/>
                </a:rPr>
                <a:t>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/>
                </a:rPr>
                <a:t>                     with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	FSC™</a:t>
              </a:r>
              <a:endPara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	-certified 	natural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                  rubber  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                                 (launched in 2021)</a:t>
              </a:r>
              <a:endParaRPr kumimoji="0" lang="it-IT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pic>
          <p:nvPicPr>
            <p:cNvPr id="1026" name="Picture 2" descr="image">
              <a:extLst>
                <a:ext uri="{FF2B5EF4-FFF2-40B4-BE49-F238E27FC236}">
                  <a16:creationId xmlns:a16="http://schemas.microsoft.com/office/drawing/2014/main" id="{98654631-9C3E-AB1E-05CE-B0BE9EC939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42"/>
            <a:stretch/>
          </p:blipFill>
          <p:spPr bwMode="auto">
            <a:xfrm>
              <a:off x="6537810" y="2498104"/>
              <a:ext cx="668015" cy="795389"/>
            </a:xfrm>
            <a:prstGeom prst="rect">
              <a:avLst/>
            </a:prstGeom>
            <a:noFill/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B84D3-D6BE-5F5B-1ECC-C70FCCF36F41}"/>
              </a:ext>
            </a:extLst>
          </p:cNvPr>
          <p:cNvSpPr txBox="1">
            <a:spLocks/>
          </p:cNvSpPr>
          <p:nvPr/>
        </p:nvSpPr>
        <p:spPr>
          <a:xfrm>
            <a:off x="317557" y="82621"/>
            <a:ext cx="1312002" cy="81754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CONTEXT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1591210-1642-2358-AAA6-4AD772084C4C}"/>
              </a:ext>
            </a:extLst>
          </p:cNvPr>
          <p:cNvCxnSpPr>
            <a:cxnSpLocks/>
          </p:cNvCxnSpPr>
          <p:nvPr/>
        </p:nvCxnSpPr>
        <p:spPr>
          <a:xfrm>
            <a:off x="-122412" y="123498"/>
            <a:ext cx="352432" cy="0"/>
          </a:xfrm>
          <a:prstGeom prst="straightConnector1">
            <a:avLst/>
          </a:prstGeom>
          <a:ln w="12700">
            <a:solidFill>
              <a:srgbClr val="31969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355D7C3-54E2-19D9-7DB8-41D18E09B736}"/>
              </a:ext>
            </a:extLst>
          </p:cNvPr>
          <p:cNvSpPr/>
          <p:nvPr/>
        </p:nvSpPr>
        <p:spPr>
          <a:xfrm>
            <a:off x="4244340" y="6324600"/>
            <a:ext cx="152400" cy="405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95AB039-6307-1814-B586-1EF4FF9A1E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72995" y="6342670"/>
            <a:ext cx="6731555" cy="291390"/>
          </a:xfrm>
        </p:spPr>
        <p:txBody>
          <a:bodyPr/>
          <a:lstStyle/>
          <a:p>
            <a:r>
              <a:rPr lang="en-GB" dirty="0"/>
              <a:t> FY2024 figures; </a:t>
            </a:r>
            <a:r>
              <a:rPr lang="en-US" dirty="0"/>
              <a:t>1. P-Zero developed for JLR  2. Frequency Index(FI): Σ( Fatalities + Serious lost time injuries + Lost time injuries ) x 1.000.000/ worked hours; If calculated based on 200.000 hours worked, Index 2024 is 0,28, ~ 0,2 @2025 and &lt;0,2 @2030.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0554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528E5B-5C7A-3FA8-0D52-003D7EEF7049}"/>
              </a:ext>
            </a:extLst>
          </p:cNvPr>
          <p:cNvSpPr/>
          <p:nvPr/>
        </p:nvSpPr>
        <p:spPr>
          <a:xfrm>
            <a:off x="312483" y="2439000"/>
            <a:ext cx="11029285" cy="1980000"/>
          </a:xfrm>
          <a:prstGeom prst="rect">
            <a:avLst/>
          </a:prstGeom>
          <a:noFill/>
          <a:ln w="1905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3" name="think-cell data - do not delete" hidden="1">
            <a:extLst>
              <a:ext uri="{FF2B5EF4-FFF2-40B4-BE49-F238E27FC236}">
                <a16:creationId xmlns:a16="http://schemas.microsoft.com/office/drawing/2014/main" id="{E8081011-D204-34C6-2317-27126D3830A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2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081011-D204-34C6-2317-27126D3830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9399F47F-1CCE-2C56-658D-C23178BE316D}"/>
              </a:ext>
            </a:extLst>
          </p:cNvPr>
          <p:cNvSpPr/>
          <p:nvPr/>
        </p:nvSpPr>
        <p:spPr>
          <a:xfrm>
            <a:off x="312483" y="2439000"/>
            <a:ext cx="11029285" cy="1980000"/>
          </a:xfrm>
          <a:prstGeom prst="rect">
            <a:avLst/>
          </a:prstGeom>
          <a:noFill/>
          <a:ln w="1905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88EEFB-E7FC-2716-42C7-2DB3FFE8203E}"/>
              </a:ext>
            </a:extLst>
          </p:cNvPr>
          <p:cNvGrpSpPr/>
          <p:nvPr/>
        </p:nvGrpSpPr>
        <p:grpSpPr>
          <a:xfrm>
            <a:off x="1256238" y="2831786"/>
            <a:ext cx="4525201" cy="1155227"/>
            <a:chOff x="1254878" y="2811757"/>
            <a:chExt cx="4467610" cy="1155227"/>
          </a:xfrm>
        </p:grpSpPr>
        <p:sp>
          <p:nvSpPr>
            <p:cNvPr id="22" name="Title 16">
              <a:extLst>
                <a:ext uri="{FF2B5EF4-FFF2-40B4-BE49-F238E27FC236}">
                  <a16:creationId xmlns:a16="http://schemas.microsoft.com/office/drawing/2014/main" id="{22671968-B4A9-A857-A0BC-D82BE18A1708}"/>
                </a:ext>
              </a:extLst>
            </p:cNvPr>
            <p:cNvSpPr txBox="1">
              <a:spLocks/>
            </p:cNvSpPr>
            <p:nvPr/>
          </p:nvSpPr>
          <p:spPr>
            <a:xfrm>
              <a:off x="1254878" y="2811757"/>
              <a:ext cx="4467610" cy="430887"/>
            </a:xfrm>
            <a:prstGeom prst="rect">
              <a:avLst/>
            </a:prstGeom>
          </p:spPr>
          <p:txBody>
            <a:bodyPr vert="horz"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err="1">
                  <a:ln>
                    <a:noFill/>
                  </a:ln>
                  <a:solidFill>
                    <a:srgbClr val="239699"/>
                  </a:solidFill>
                  <a:effectLst/>
                  <a:uLnTx/>
                  <a:uFillTx/>
                  <a:latin typeface="Arial" panose="020B0604020202020204"/>
                  <a:ea typeface="+mj-ea"/>
                  <a:cs typeface="+mj-cs"/>
                </a:rPr>
                <a:t>Reducing</a:t>
              </a:r>
              <a:r>
                <a:rPr kumimoji="0" lang="it-IT" sz="2800" b="1" i="0" u="none" strike="noStrike" kern="1200" cap="none" spc="0" normalizeH="0" baseline="0" noProof="0">
                  <a:ln>
                    <a:noFill/>
                  </a:ln>
                  <a:solidFill>
                    <a:srgbClr val="239699"/>
                  </a:solidFill>
                  <a:effectLst/>
                  <a:uLnTx/>
                  <a:uFillTx/>
                  <a:latin typeface="Arial" panose="020B0604020202020204"/>
                  <a:ea typeface="+mj-ea"/>
                  <a:cs typeface="+mj-cs"/>
                </a:rPr>
                <a:t> </a:t>
              </a:r>
              <a:r>
                <a:rPr kumimoji="0" lang="it-IT" sz="2800" b="1" i="0" u="none" strike="noStrike" kern="1200" cap="none" spc="0" normalizeH="0" baseline="0" noProof="0" err="1">
                  <a:ln>
                    <a:noFill/>
                  </a:ln>
                  <a:solidFill>
                    <a:srgbClr val="239699"/>
                  </a:solidFill>
                  <a:effectLst/>
                  <a:uLnTx/>
                  <a:uFillTx/>
                  <a:latin typeface="Arial" panose="020B0604020202020204"/>
                  <a:ea typeface="+mj-ea"/>
                  <a:cs typeface="+mj-cs"/>
                </a:rPr>
                <a:t>Climate</a:t>
              </a:r>
              <a:r>
                <a:rPr kumimoji="0" lang="it-IT" sz="2800" b="1" i="0" u="none" strike="noStrike" kern="1200" cap="none" spc="0" normalizeH="0" baseline="0" noProof="0">
                  <a:ln>
                    <a:noFill/>
                  </a:ln>
                  <a:solidFill>
                    <a:srgbClr val="239699"/>
                  </a:solidFill>
                  <a:effectLst/>
                  <a:uLnTx/>
                  <a:uFillTx/>
                  <a:latin typeface="Arial" panose="020B0604020202020204"/>
                  <a:ea typeface="+mj-ea"/>
                  <a:cs typeface="+mj-cs"/>
                </a:rPr>
                <a:t> Impact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F970FC8-4F90-02EF-5E0B-AEE1D0D2DDE7}"/>
                </a:ext>
              </a:extLst>
            </p:cNvPr>
            <p:cNvGrpSpPr/>
            <p:nvPr/>
          </p:nvGrpSpPr>
          <p:grpSpPr>
            <a:xfrm>
              <a:off x="1265497" y="3466546"/>
              <a:ext cx="4456991" cy="500438"/>
              <a:chOff x="1265497" y="3466546"/>
              <a:chExt cx="4456991" cy="500438"/>
            </a:xfrm>
          </p:grpSpPr>
          <p:sp>
            <p:nvSpPr>
              <p:cNvPr id="21" name="Subtitle 2">
                <a:extLst>
                  <a:ext uri="{FF2B5EF4-FFF2-40B4-BE49-F238E27FC236}">
                    <a16:creationId xmlns:a16="http://schemas.microsoft.com/office/drawing/2014/main" id="{F20DB665-6673-66F4-A1FF-87BF15ABDC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95788" y="3466546"/>
                <a:ext cx="4126700" cy="50043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The </a:t>
                </a:r>
                <a:r>
                  <a:rPr kumimoji="0" lang="it-IT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most</a:t>
                </a: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ambitious</a:t>
                </a: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decarbonization</a:t>
                </a: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plan of the </a:t>
                </a:r>
                <a:r>
                  <a:rPr kumimoji="0" lang="it-IT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industry</a:t>
                </a: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6E8AA89-55A4-2F5C-639D-A4FC0E206274}"/>
                  </a:ext>
                </a:extLst>
              </p:cNvPr>
              <p:cNvSpPr/>
              <p:nvPr/>
            </p:nvSpPr>
            <p:spPr>
              <a:xfrm>
                <a:off x="1265497" y="3517345"/>
                <a:ext cx="145268" cy="145268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" name="Picture Placeholder 11" descr="A solar panel on a sunny day&#10;&#10;Description automatically generated">
            <a:extLst>
              <a:ext uri="{FF2B5EF4-FFF2-40B4-BE49-F238E27FC236}">
                <a16:creationId xmlns:a16="http://schemas.microsoft.com/office/drawing/2014/main" id="{3E622966-8EB4-04BA-D200-6E694C9CBC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8" r="29108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68E259-262C-6E2B-FF2C-274EF6F5BA1C}"/>
              </a:ext>
            </a:extLst>
          </p:cNvPr>
          <p:cNvSpPr/>
          <p:nvPr/>
        </p:nvSpPr>
        <p:spPr>
          <a:xfrm>
            <a:off x="4244340" y="6324600"/>
            <a:ext cx="152400" cy="405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111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254B27D4-12BF-5184-D8C4-10444CFC24F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54B27D4-12BF-5184-D8C4-10444CFC24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04649BE-A79F-3B1E-7780-75254D88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>
                <a:solidFill>
                  <a:schemeClr val="accent6"/>
                </a:solidFill>
                <a:latin typeface="+mn-lt"/>
                <a:ea typeface="Meiryo"/>
                <a:cs typeface="+mn-cs"/>
              </a:rPr>
              <a:t>Fast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Meiryo"/>
                <a:cs typeface="+mn-cs"/>
              </a:rPr>
              <a:t> </a:t>
            </a:r>
            <a:r>
              <a:rPr lang="en-US" dirty="0">
                <a:solidFill>
                  <a:schemeClr val="accent6"/>
                </a:solidFill>
                <a:latin typeface="+mn-lt"/>
                <a:ea typeface="Meiryo"/>
                <a:cs typeface="+mn-cs"/>
              </a:rPr>
              <a:t>forwarding our Transition: commitments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Meiryo"/>
                <a:cs typeface="+mn-cs"/>
              </a:rPr>
              <a:t> to reach Net Zero by 2040</a:t>
            </a:r>
            <a:endParaRPr lang="en-US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DDC829-5886-2066-0C08-3243CE48B4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 lIns="0" tIns="45720" rIns="0" bIns="45720" anchor="t"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kumimoji="0" lang="en-US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New </a:t>
            </a:r>
            <a:r>
              <a:rPr kumimoji="0" lang="en-US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</a:rPr>
              <a:t>Targets </a:t>
            </a:r>
            <a:r>
              <a:rPr lang="en-US" noProof="1"/>
              <a:t>approved by </a:t>
            </a:r>
            <a:r>
              <a:rPr kumimoji="0" lang="en-US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</a:rPr>
              <a:t>SBTI</a:t>
            </a:r>
            <a:r>
              <a:rPr kumimoji="0" lang="en-US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</a:rPr>
              <a:t>1</a:t>
            </a:r>
            <a:r>
              <a:rPr kumimoji="0" lang="en-US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after having reached previous ones 2 years in advance</a:t>
            </a:r>
            <a:r>
              <a:rPr lang="en-US" b="0" strike="sngStrike" kern="0" baseline="30000" dirty="0">
                <a:solidFill>
                  <a:srgbClr val="000000"/>
                </a:solidFill>
              </a:rPr>
              <a:t>2</a:t>
            </a:r>
            <a:endParaRPr kumimoji="0" lang="en-US" b="0" i="0" u="none" strike="sng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0" name="Text Placeholder 169">
            <a:extLst>
              <a:ext uri="{FF2B5EF4-FFF2-40B4-BE49-F238E27FC236}">
                <a16:creationId xmlns:a16="http://schemas.microsoft.com/office/drawing/2014/main" id="{B5FBCDEA-E78C-BE54-5477-AF438B53F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/>
              </a:rPr>
              <a:t>Near-Term and Net-Zero SBTi Targets </a:t>
            </a:r>
            <a:r>
              <a:rPr lang="en-US" dirty="0">
                <a:cs typeface="Arial"/>
              </a:rPr>
              <a:t>a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/>
              </a:rPr>
              <a:t>pproved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/>
              </a:rPr>
              <a:t> for Scope 1+2+3</a:t>
            </a:r>
            <a:endParaRPr lang="en-US" strike="sngStrike" dirty="0"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7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ea typeface="+mn-ea"/>
                <a:cs typeface="Arial"/>
              </a:rPr>
              <a:t>Claim in line with ISO 14068 standard for scope 1+2</a:t>
            </a:r>
            <a:endParaRPr lang="en-US" sz="700" b="0" i="0" u="none" strike="sngStrike" kern="1200" cap="none" spc="0" normalizeH="0" baseline="0" noProof="0" dirty="0">
              <a:ln>
                <a:noFill/>
              </a:ln>
              <a:effectLst/>
              <a:uLnTx/>
              <a:uFillTx/>
              <a:cs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2904753-D3EF-95E5-6E64-BCC0849A5C91}"/>
              </a:ext>
            </a:extLst>
          </p:cNvPr>
          <p:cNvSpPr txBox="1"/>
          <p:nvPr/>
        </p:nvSpPr>
        <p:spPr>
          <a:xfrm>
            <a:off x="9772440" y="834495"/>
            <a:ext cx="2097298" cy="84016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2030 Carbon Neutrality on scope 1+2 emissions</a:t>
            </a:r>
            <a:r>
              <a:rPr kumimoji="0" lang="en-GB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; strong emission abatement managed </a:t>
            </a:r>
            <a:br>
              <a:rPr kumimoji="0" lang="en-GB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en-GB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in alignment with </a:t>
            </a:r>
            <a:r>
              <a:rPr kumimoji="0" lang="en-GB" sz="1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ISO 14068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1E40F67-B476-6E2A-70B9-9B70FA402D6A}"/>
              </a:ext>
            </a:extLst>
          </p:cNvPr>
          <p:cNvSpPr txBox="1"/>
          <p:nvPr/>
        </p:nvSpPr>
        <p:spPr>
          <a:xfrm>
            <a:off x="9765206" y="1739735"/>
            <a:ext cx="2097298" cy="84016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2040 NET ZERO on scope 1+2+3 emissions, </a:t>
            </a:r>
            <a:r>
              <a:rPr kumimoji="0" lang="en-GB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aligned with Paris agreement </a:t>
            </a:r>
            <a:br>
              <a:rPr kumimoji="0" lang="en-GB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en-GB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(1.5° pathway)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25A8AB1-6C21-DC92-5633-92CCE6E37565}"/>
              </a:ext>
            </a:extLst>
          </p:cNvPr>
          <p:cNvSpPr txBox="1"/>
          <p:nvPr/>
        </p:nvSpPr>
        <p:spPr>
          <a:xfrm>
            <a:off x="9772440" y="2644975"/>
            <a:ext cx="2097298" cy="702567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The most ambitious decarbonization plan of the industry</a:t>
            </a:r>
          </a:p>
        </p:txBody>
      </p:sp>
      <p:cxnSp>
        <p:nvCxnSpPr>
          <p:cNvPr id="113" name="Connettore 1 70">
            <a:extLst>
              <a:ext uri="{FF2B5EF4-FFF2-40B4-BE49-F238E27FC236}">
                <a16:creationId xmlns:a16="http://schemas.microsoft.com/office/drawing/2014/main" id="{CB256C61-4D0F-B245-804B-E0621CE1D058}"/>
              </a:ext>
            </a:extLst>
          </p:cNvPr>
          <p:cNvCxnSpPr>
            <a:cxnSpLocks/>
          </p:cNvCxnSpPr>
          <p:nvPr/>
        </p:nvCxnSpPr>
        <p:spPr>
          <a:xfrm>
            <a:off x="317499" y="4935600"/>
            <a:ext cx="115524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779A68DC-2B94-C747-7DFC-FEE438FED3CE}"/>
              </a:ext>
            </a:extLst>
          </p:cNvPr>
          <p:cNvCxnSpPr>
            <a:cxnSpLocks/>
          </p:cNvCxnSpPr>
          <p:nvPr/>
        </p:nvCxnSpPr>
        <p:spPr>
          <a:xfrm>
            <a:off x="4428489" y="1786632"/>
            <a:ext cx="1878284" cy="247656"/>
          </a:xfrm>
          <a:prstGeom prst="line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20">
            <a:extLst>
              <a:ext uri="{FF2B5EF4-FFF2-40B4-BE49-F238E27FC236}">
                <a16:creationId xmlns:a16="http://schemas.microsoft.com/office/drawing/2014/main" id="{1E5C70AA-F772-AFDE-0C93-8F5C7F2303DC}"/>
              </a:ext>
            </a:extLst>
          </p:cNvPr>
          <p:cNvCxnSpPr>
            <a:cxnSpLocks/>
          </p:cNvCxnSpPr>
          <p:nvPr/>
        </p:nvCxnSpPr>
        <p:spPr>
          <a:xfrm>
            <a:off x="2758814" y="1938079"/>
            <a:ext cx="1710821" cy="802053"/>
          </a:xfrm>
          <a:prstGeom prst="line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7" name="TextBox 33">
            <a:extLst>
              <a:ext uri="{FF2B5EF4-FFF2-40B4-BE49-F238E27FC236}">
                <a16:creationId xmlns:a16="http://schemas.microsoft.com/office/drawing/2014/main" id="{E9E5CFB9-A041-3EBE-481E-B829FBDBF2C5}"/>
              </a:ext>
            </a:extLst>
          </p:cNvPr>
          <p:cNvSpPr txBox="1"/>
          <p:nvPr/>
        </p:nvSpPr>
        <p:spPr>
          <a:xfrm>
            <a:off x="1688371" y="5261572"/>
            <a:ext cx="159507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it-IT"/>
            </a:defPPr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Baseline year</a:t>
            </a:r>
          </a:p>
        </p:txBody>
      </p:sp>
      <p:sp>
        <p:nvSpPr>
          <p:cNvPr id="118" name="TextBox 27">
            <a:extLst>
              <a:ext uri="{FF2B5EF4-FFF2-40B4-BE49-F238E27FC236}">
                <a16:creationId xmlns:a16="http://schemas.microsoft.com/office/drawing/2014/main" id="{E986748C-3071-B27C-D96D-65BFB830EBBE}"/>
              </a:ext>
            </a:extLst>
          </p:cNvPr>
          <p:cNvSpPr txBox="1"/>
          <p:nvPr/>
        </p:nvSpPr>
        <p:spPr>
          <a:xfrm>
            <a:off x="1867716" y="5023310"/>
            <a:ext cx="12363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5823C2FC-2F60-CDC7-368B-42E7F4A30CDC}"/>
              </a:ext>
            </a:extLst>
          </p:cNvPr>
          <p:cNvSpPr/>
          <p:nvPr/>
        </p:nvSpPr>
        <p:spPr>
          <a:xfrm>
            <a:off x="2413275" y="4862966"/>
            <a:ext cx="145268" cy="1452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" name="TextBox 29">
            <a:extLst>
              <a:ext uri="{FF2B5EF4-FFF2-40B4-BE49-F238E27FC236}">
                <a16:creationId xmlns:a16="http://schemas.microsoft.com/office/drawing/2014/main" id="{C48F860A-9236-D84B-D7D3-638E15201A7E}"/>
              </a:ext>
            </a:extLst>
          </p:cNvPr>
          <p:cNvSpPr txBox="1"/>
          <p:nvPr/>
        </p:nvSpPr>
        <p:spPr>
          <a:xfrm>
            <a:off x="3578911" y="5064580"/>
            <a:ext cx="178144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975C10D-B458-B43A-B3E5-DBF31621B634}"/>
              </a:ext>
            </a:extLst>
          </p:cNvPr>
          <p:cNvSpPr/>
          <p:nvPr/>
        </p:nvSpPr>
        <p:spPr>
          <a:xfrm>
            <a:off x="4397001" y="4862966"/>
            <a:ext cx="145268" cy="1452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" name="CasellaDiTesto 85">
            <a:extLst>
              <a:ext uri="{FF2B5EF4-FFF2-40B4-BE49-F238E27FC236}">
                <a16:creationId xmlns:a16="http://schemas.microsoft.com/office/drawing/2014/main" id="{3C286D67-5278-46DD-0063-770D28B5954D}"/>
              </a:ext>
            </a:extLst>
          </p:cNvPr>
          <p:cNvSpPr txBox="1"/>
          <p:nvPr/>
        </p:nvSpPr>
        <p:spPr>
          <a:xfrm>
            <a:off x="334904" y="1739103"/>
            <a:ext cx="1764169" cy="35310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>
            <a:defPPr>
              <a:defRPr lang="en-US"/>
            </a:defPPr>
            <a:lvl1pPr algn="ctr">
              <a:buClr>
                <a:srgbClr val="BFA500"/>
              </a:buClr>
              <a:buSzPts val="1000"/>
              <a:buFont typeface="Arial" panose="020B0604020202020204" pitchFamily="34" charset="0"/>
              <a:defRPr sz="1000" kern="0" normalizeH="0" baseline="0">
                <a:ln>
                  <a:noFill/>
                </a:ln>
                <a:solidFill>
                  <a:srgbClr val="BFA500"/>
                </a:solidFill>
                <a:effectLst/>
                <a:uLnTx/>
                <a:uFillTx/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A500"/>
              </a:buClr>
              <a:buSzPts val="1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SCOPE 1+2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A500"/>
              </a:buClr>
              <a:buSzPts val="1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OWN EMISSIONS</a:t>
            </a:r>
          </a:p>
        </p:txBody>
      </p:sp>
      <p:sp>
        <p:nvSpPr>
          <p:cNvPr id="123" name="CasellaDiTesto 85">
            <a:extLst>
              <a:ext uri="{FF2B5EF4-FFF2-40B4-BE49-F238E27FC236}">
                <a16:creationId xmlns:a16="http://schemas.microsoft.com/office/drawing/2014/main" id="{6113ADDA-341A-70B7-FECA-38C8B363399F}"/>
              </a:ext>
            </a:extLst>
          </p:cNvPr>
          <p:cNvSpPr txBox="1"/>
          <p:nvPr/>
        </p:nvSpPr>
        <p:spPr>
          <a:xfrm>
            <a:off x="340604" y="1057355"/>
            <a:ext cx="1838896" cy="35310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>
            <a:defPPr>
              <a:defRPr lang="en-US"/>
            </a:defPPr>
            <a:lvl1pPr algn="ctr">
              <a:buClr>
                <a:srgbClr val="BFA500"/>
              </a:buClr>
              <a:buSzPts val="1000"/>
              <a:buFont typeface="Arial" panose="020B0604020202020204" pitchFamily="34" charset="0"/>
              <a:defRPr sz="1000" kern="0" normalizeH="0" baseline="0">
                <a:ln>
                  <a:noFill/>
                </a:ln>
                <a:solidFill>
                  <a:srgbClr val="BFA500"/>
                </a:solidFill>
                <a:effectLst/>
                <a:uLnTx/>
                <a:uFillTx/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A500"/>
              </a:buClr>
              <a:buSzPts val="1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SCOPE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A500"/>
              </a:buClr>
              <a:buSzPts val="1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SUPPLIER EMISSIONS</a:t>
            </a:r>
          </a:p>
        </p:txBody>
      </p:sp>
      <p:sp>
        <p:nvSpPr>
          <p:cNvPr id="124" name="TextBox 29">
            <a:extLst>
              <a:ext uri="{FF2B5EF4-FFF2-40B4-BE49-F238E27FC236}">
                <a16:creationId xmlns:a16="http://schemas.microsoft.com/office/drawing/2014/main" id="{2F1AA59B-8541-7DEA-D99B-260AF57E3396}"/>
              </a:ext>
            </a:extLst>
          </p:cNvPr>
          <p:cNvSpPr txBox="1"/>
          <p:nvPr/>
        </p:nvSpPr>
        <p:spPr>
          <a:xfrm>
            <a:off x="7306844" y="5069965"/>
            <a:ext cx="178144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2030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8A6E4D95-FBC1-2C87-D6CC-093F2A1C7AFF}"/>
              </a:ext>
            </a:extLst>
          </p:cNvPr>
          <p:cNvSpPr/>
          <p:nvPr/>
        </p:nvSpPr>
        <p:spPr>
          <a:xfrm>
            <a:off x="8124934" y="4862966"/>
            <a:ext cx="145268" cy="14526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" name="TextBox 29">
            <a:extLst>
              <a:ext uri="{FF2B5EF4-FFF2-40B4-BE49-F238E27FC236}">
                <a16:creationId xmlns:a16="http://schemas.microsoft.com/office/drawing/2014/main" id="{3FCE712E-7DE1-4826-D936-EF89EDA55D14}"/>
              </a:ext>
            </a:extLst>
          </p:cNvPr>
          <p:cNvSpPr txBox="1"/>
          <p:nvPr/>
        </p:nvSpPr>
        <p:spPr>
          <a:xfrm>
            <a:off x="9090328" y="5064580"/>
            <a:ext cx="178144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2040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47DD9BA-F7DF-B493-A979-C4994FA941D2}"/>
              </a:ext>
            </a:extLst>
          </p:cNvPr>
          <p:cNvSpPr/>
          <p:nvPr/>
        </p:nvSpPr>
        <p:spPr>
          <a:xfrm>
            <a:off x="9908418" y="4862966"/>
            <a:ext cx="145268" cy="14526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" name="TextBox 29">
            <a:extLst>
              <a:ext uri="{FF2B5EF4-FFF2-40B4-BE49-F238E27FC236}">
                <a16:creationId xmlns:a16="http://schemas.microsoft.com/office/drawing/2014/main" id="{5C9C3AE0-201D-CF5E-A6E8-2531A14AA5A0}"/>
              </a:ext>
            </a:extLst>
          </p:cNvPr>
          <p:cNvSpPr txBox="1"/>
          <p:nvPr/>
        </p:nvSpPr>
        <p:spPr>
          <a:xfrm>
            <a:off x="5416050" y="5064580"/>
            <a:ext cx="178144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2027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9E10AA1-152B-AEBB-1801-9F84DCBC3E1B}"/>
              </a:ext>
            </a:extLst>
          </p:cNvPr>
          <p:cNvSpPr/>
          <p:nvPr/>
        </p:nvSpPr>
        <p:spPr>
          <a:xfrm>
            <a:off x="6234140" y="4862966"/>
            <a:ext cx="145268" cy="1452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97686F15-C83C-1CD0-C002-9AD506D2AA18}"/>
              </a:ext>
            </a:extLst>
          </p:cNvPr>
          <p:cNvCxnSpPr>
            <a:cxnSpLocks/>
          </p:cNvCxnSpPr>
          <p:nvPr/>
        </p:nvCxnSpPr>
        <p:spPr>
          <a:xfrm>
            <a:off x="8270202" y="2137718"/>
            <a:ext cx="1638216" cy="2180044"/>
          </a:xfrm>
          <a:prstGeom prst="line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874201A1-3A4C-1C82-3A50-41EB75520AF4}"/>
              </a:ext>
            </a:extLst>
          </p:cNvPr>
          <p:cNvCxnSpPr>
            <a:cxnSpLocks/>
          </p:cNvCxnSpPr>
          <p:nvPr/>
        </p:nvCxnSpPr>
        <p:spPr>
          <a:xfrm>
            <a:off x="6306773" y="2034288"/>
            <a:ext cx="1818161" cy="103430"/>
          </a:xfrm>
          <a:prstGeom prst="line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20">
            <a:extLst>
              <a:ext uri="{FF2B5EF4-FFF2-40B4-BE49-F238E27FC236}">
                <a16:creationId xmlns:a16="http://schemas.microsoft.com/office/drawing/2014/main" id="{0A38C8CB-BFB8-64C1-1B0A-3C2D5C0CA43B}"/>
              </a:ext>
            </a:extLst>
          </p:cNvPr>
          <p:cNvCxnSpPr>
            <a:cxnSpLocks/>
          </p:cNvCxnSpPr>
          <p:nvPr/>
        </p:nvCxnSpPr>
        <p:spPr>
          <a:xfrm>
            <a:off x="4569321" y="2805466"/>
            <a:ext cx="1737452" cy="544317"/>
          </a:xfrm>
          <a:prstGeom prst="line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20">
            <a:extLst>
              <a:ext uri="{FF2B5EF4-FFF2-40B4-BE49-F238E27FC236}">
                <a16:creationId xmlns:a16="http://schemas.microsoft.com/office/drawing/2014/main" id="{D8853C3B-634E-AD5C-D0CB-0F378E1E83B8}"/>
              </a:ext>
            </a:extLst>
          </p:cNvPr>
          <p:cNvCxnSpPr>
            <a:cxnSpLocks/>
          </p:cNvCxnSpPr>
          <p:nvPr/>
        </p:nvCxnSpPr>
        <p:spPr>
          <a:xfrm>
            <a:off x="6219979" y="3353578"/>
            <a:ext cx="1904955" cy="716204"/>
          </a:xfrm>
          <a:prstGeom prst="line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20">
            <a:extLst>
              <a:ext uri="{FF2B5EF4-FFF2-40B4-BE49-F238E27FC236}">
                <a16:creationId xmlns:a16="http://schemas.microsoft.com/office/drawing/2014/main" id="{1F6AEAE6-EBA5-9FA1-D2C1-E78687042292}"/>
              </a:ext>
            </a:extLst>
          </p:cNvPr>
          <p:cNvCxnSpPr>
            <a:cxnSpLocks/>
          </p:cNvCxnSpPr>
          <p:nvPr/>
        </p:nvCxnSpPr>
        <p:spPr>
          <a:xfrm>
            <a:off x="8270202" y="4096324"/>
            <a:ext cx="1710850" cy="318378"/>
          </a:xfrm>
          <a:prstGeom prst="line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BD52130E-29EA-8006-ED85-472A7B818594}"/>
              </a:ext>
            </a:extLst>
          </p:cNvPr>
          <p:cNvGrpSpPr/>
          <p:nvPr/>
        </p:nvGrpSpPr>
        <p:grpSpPr>
          <a:xfrm>
            <a:off x="4109636" y="1417718"/>
            <a:ext cx="720000" cy="720000"/>
            <a:chOff x="4109636" y="1417718"/>
            <a:chExt cx="720000" cy="720000"/>
          </a:xfrm>
        </p:grpSpPr>
        <p:sp>
          <p:nvSpPr>
            <p:cNvPr id="135" name="Flowchart: Connector 43">
              <a:extLst>
                <a:ext uri="{FF2B5EF4-FFF2-40B4-BE49-F238E27FC236}">
                  <a16:creationId xmlns:a16="http://schemas.microsoft.com/office/drawing/2014/main" id="{AE66D2FD-375A-12E6-9132-D738B4D770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09636" y="1417718"/>
              <a:ext cx="720000" cy="720000"/>
            </a:xfrm>
            <a:prstGeom prst="flowChartConnector">
              <a:avLst/>
            </a:prstGeom>
            <a:solidFill>
              <a:schemeClr val="bg1"/>
            </a:solidFill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6" name="TextBox 71">
              <a:extLst>
                <a:ext uri="{FF2B5EF4-FFF2-40B4-BE49-F238E27FC236}">
                  <a16:creationId xmlns:a16="http://schemas.microsoft.com/office/drawing/2014/main" id="{234E257D-B3F2-36A2-D564-52015134D63D}"/>
                </a:ext>
              </a:extLst>
            </p:cNvPr>
            <p:cNvSpPr txBox="1"/>
            <p:nvPr/>
          </p:nvSpPr>
          <p:spPr>
            <a:xfrm>
              <a:off x="4159768" y="1654607"/>
              <a:ext cx="61973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96969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-25%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96969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BE434D3C-1B8E-E9E4-AFA4-649627C37DF7}"/>
              </a:ext>
            </a:extLst>
          </p:cNvPr>
          <p:cNvGrpSpPr/>
          <p:nvPr/>
        </p:nvGrpSpPr>
        <p:grpSpPr>
          <a:xfrm>
            <a:off x="7837570" y="1776199"/>
            <a:ext cx="720000" cy="720000"/>
            <a:chOff x="7837570" y="1776199"/>
            <a:chExt cx="720000" cy="720000"/>
          </a:xfrm>
        </p:grpSpPr>
        <p:sp>
          <p:nvSpPr>
            <p:cNvPr id="139" name="Flowchart: Connector 62">
              <a:extLst>
                <a:ext uri="{FF2B5EF4-FFF2-40B4-BE49-F238E27FC236}">
                  <a16:creationId xmlns:a16="http://schemas.microsoft.com/office/drawing/2014/main" id="{22900AE3-B57C-A8D1-1268-5D48806F5F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37570" y="1776199"/>
              <a:ext cx="720000" cy="720000"/>
            </a:xfrm>
            <a:prstGeom prst="flowChartConnector">
              <a:avLst/>
            </a:prstGeom>
            <a:solidFill>
              <a:srgbClr val="FFFFFF"/>
            </a:solidFill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0" name="TextBox 71">
              <a:extLst>
                <a:ext uri="{FF2B5EF4-FFF2-40B4-BE49-F238E27FC236}">
                  <a16:creationId xmlns:a16="http://schemas.microsoft.com/office/drawing/2014/main" id="{0591C3D9-2D5A-38E6-BE32-C646B22E5DE5}"/>
                </a:ext>
              </a:extLst>
            </p:cNvPr>
            <p:cNvSpPr txBox="1"/>
            <p:nvPr/>
          </p:nvSpPr>
          <p:spPr>
            <a:xfrm>
              <a:off x="7910498" y="2013089"/>
              <a:ext cx="574142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30%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0972DE68-AC17-692D-4B3C-9EEB283EF0AA}"/>
              </a:ext>
            </a:extLst>
          </p:cNvPr>
          <p:cNvGrpSpPr/>
          <p:nvPr/>
        </p:nvGrpSpPr>
        <p:grpSpPr>
          <a:xfrm>
            <a:off x="9581466" y="3987117"/>
            <a:ext cx="799177" cy="720000"/>
            <a:chOff x="9581466" y="3987117"/>
            <a:chExt cx="799177" cy="720000"/>
          </a:xfrm>
        </p:grpSpPr>
        <p:sp>
          <p:nvSpPr>
            <p:cNvPr id="141" name="Flowchart: Connector 38">
              <a:extLst>
                <a:ext uri="{FF2B5EF4-FFF2-40B4-BE49-F238E27FC236}">
                  <a16:creationId xmlns:a16="http://schemas.microsoft.com/office/drawing/2014/main" id="{C6C1BFEA-6979-66DC-5AF7-5846C5D7E0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21054" y="3987117"/>
              <a:ext cx="720000" cy="720000"/>
            </a:xfrm>
            <a:prstGeom prst="flowChartConnector">
              <a:avLst/>
            </a:prstGeom>
            <a:solidFill>
              <a:srgbClr val="FFFFFF"/>
            </a:solidFill>
            <a:ln w="38100" cap="flat" cmpd="sng" algn="ctr">
              <a:solidFill>
                <a:schemeClr val="bg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2" name="TextBox 39">
              <a:extLst>
                <a:ext uri="{FF2B5EF4-FFF2-40B4-BE49-F238E27FC236}">
                  <a16:creationId xmlns:a16="http://schemas.microsoft.com/office/drawing/2014/main" id="{4170B6C8-5E48-4560-7463-7B3FAA0D361E}"/>
                </a:ext>
              </a:extLst>
            </p:cNvPr>
            <p:cNvSpPr txBox="1"/>
            <p:nvPr/>
          </p:nvSpPr>
          <p:spPr>
            <a:xfrm>
              <a:off x="9581466" y="4224007"/>
              <a:ext cx="799177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≥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90%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72E2684-701B-2DE9-6DC3-C12C2A3BF03C}"/>
              </a:ext>
            </a:extLst>
          </p:cNvPr>
          <p:cNvGrpSpPr/>
          <p:nvPr/>
        </p:nvGrpSpPr>
        <p:grpSpPr>
          <a:xfrm>
            <a:off x="4109636" y="2378675"/>
            <a:ext cx="720000" cy="720000"/>
            <a:chOff x="4109636" y="2378675"/>
            <a:chExt cx="720000" cy="720000"/>
          </a:xfrm>
        </p:grpSpPr>
        <p:sp>
          <p:nvSpPr>
            <p:cNvPr id="143" name="Flowchart: Connector 16">
              <a:extLst>
                <a:ext uri="{FF2B5EF4-FFF2-40B4-BE49-F238E27FC236}">
                  <a16:creationId xmlns:a16="http://schemas.microsoft.com/office/drawing/2014/main" id="{F0843A58-8296-6104-30E2-D0A542A5DD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09636" y="2378675"/>
              <a:ext cx="720000" cy="720000"/>
            </a:xfrm>
            <a:prstGeom prst="flowChartConnector">
              <a:avLst/>
            </a:prstGeom>
            <a:solidFill>
              <a:schemeClr val="bg1"/>
            </a:solidFill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4" name="TextBox 71">
              <a:extLst>
                <a:ext uri="{FF2B5EF4-FFF2-40B4-BE49-F238E27FC236}">
                  <a16:creationId xmlns:a16="http://schemas.microsoft.com/office/drawing/2014/main" id="{3620524F-A690-1D6A-F9D9-99B441051BE4}"/>
                </a:ext>
              </a:extLst>
            </p:cNvPr>
            <p:cNvSpPr txBox="1"/>
            <p:nvPr/>
          </p:nvSpPr>
          <p:spPr>
            <a:xfrm>
              <a:off x="4136646" y="2615565"/>
              <a:ext cx="665981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A6A6A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-45%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srgbClr val="A6A6A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75F7ADA-E8EB-4EF6-CEF7-343299D984E4}"/>
              </a:ext>
            </a:extLst>
          </p:cNvPr>
          <p:cNvGrpSpPr/>
          <p:nvPr/>
        </p:nvGrpSpPr>
        <p:grpSpPr>
          <a:xfrm>
            <a:off x="5946774" y="2989783"/>
            <a:ext cx="720000" cy="720000"/>
            <a:chOff x="5946774" y="2989783"/>
            <a:chExt cx="720000" cy="720000"/>
          </a:xfrm>
        </p:grpSpPr>
        <p:sp>
          <p:nvSpPr>
            <p:cNvPr id="145" name="Flowchart: Connector 16">
              <a:extLst>
                <a:ext uri="{FF2B5EF4-FFF2-40B4-BE49-F238E27FC236}">
                  <a16:creationId xmlns:a16="http://schemas.microsoft.com/office/drawing/2014/main" id="{C606D9B0-AABE-F2E6-7AA0-39804E1CE2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774" y="2989783"/>
              <a:ext cx="720000" cy="720000"/>
            </a:xfrm>
            <a:prstGeom prst="flowChartConnector">
              <a:avLst/>
            </a:prstGeom>
            <a:solidFill>
              <a:srgbClr val="FFFFFF"/>
            </a:solidFill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6" name="TextBox 71">
              <a:extLst>
                <a:ext uri="{FF2B5EF4-FFF2-40B4-BE49-F238E27FC236}">
                  <a16:creationId xmlns:a16="http://schemas.microsoft.com/office/drawing/2014/main" id="{01C7A528-F469-6136-4F74-567376D982E7}"/>
                </a:ext>
              </a:extLst>
            </p:cNvPr>
            <p:cNvSpPr txBox="1"/>
            <p:nvPr/>
          </p:nvSpPr>
          <p:spPr>
            <a:xfrm>
              <a:off x="5973783" y="3226673"/>
              <a:ext cx="665981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A6A6A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-62%</a:t>
              </a:r>
              <a:endPara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73CC5582-4456-8F8E-2403-A0AF1BB3C397}"/>
              </a:ext>
            </a:extLst>
          </p:cNvPr>
          <p:cNvGrpSpPr/>
          <p:nvPr/>
        </p:nvGrpSpPr>
        <p:grpSpPr>
          <a:xfrm>
            <a:off x="7797980" y="3709783"/>
            <a:ext cx="799177" cy="720000"/>
            <a:chOff x="7797980" y="3709783"/>
            <a:chExt cx="799177" cy="720000"/>
          </a:xfrm>
        </p:grpSpPr>
        <p:sp>
          <p:nvSpPr>
            <p:cNvPr id="147" name="Flowchart: Connector 16">
              <a:extLst>
                <a:ext uri="{FF2B5EF4-FFF2-40B4-BE49-F238E27FC236}">
                  <a16:creationId xmlns:a16="http://schemas.microsoft.com/office/drawing/2014/main" id="{D0D4F482-3ABC-7436-7BB0-578F18D596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37569" y="3709783"/>
              <a:ext cx="720000" cy="720000"/>
            </a:xfrm>
            <a:prstGeom prst="flowChartConnector">
              <a:avLst/>
            </a:prstGeom>
            <a:solidFill>
              <a:srgbClr val="FFFFFF"/>
            </a:solidFill>
            <a:ln w="38100" cap="flat" cmpd="sng" algn="ctr">
              <a:solidFill>
                <a:schemeClr val="bg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8" name="TextBox 39">
              <a:extLst>
                <a:ext uri="{FF2B5EF4-FFF2-40B4-BE49-F238E27FC236}">
                  <a16:creationId xmlns:a16="http://schemas.microsoft.com/office/drawing/2014/main" id="{78F91C94-0FD2-DD82-F23E-DE41A85C9801}"/>
                </a:ext>
              </a:extLst>
            </p:cNvPr>
            <p:cNvSpPr txBox="1"/>
            <p:nvPr/>
          </p:nvSpPr>
          <p:spPr>
            <a:xfrm>
              <a:off x="7797980" y="3946672"/>
              <a:ext cx="799177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80%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78E89057-E11C-84AF-311A-61992FF997B0}"/>
              </a:ext>
            </a:extLst>
          </p:cNvPr>
          <p:cNvGrpSpPr/>
          <p:nvPr/>
        </p:nvGrpSpPr>
        <p:grpSpPr>
          <a:xfrm>
            <a:off x="2218814" y="1668079"/>
            <a:ext cx="540000" cy="540000"/>
            <a:chOff x="2218814" y="1668079"/>
            <a:chExt cx="540000" cy="540000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3C4ABD73-30F5-96AC-7C0D-BCA7110D8952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2218814" y="1668079"/>
              <a:ext cx="540000" cy="540000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bg2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B9F19734-1174-D64C-778A-33629EDF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21162" y="1762539"/>
              <a:ext cx="327824" cy="32782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53F05B9-1C83-F05B-8F91-2EDD175A4A7E}"/>
              </a:ext>
            </a:extLst>
          </p:cNvPr>
          <p:cNvGrpSpPr/>
          <p:nvPr/>
        </p:nvGrpSpPr>
        <p:grpSpPr>
          <a:xfrm>
            <a:off x="2218814" y="986331"/>
            <a:ext cx="540000" cy="540000"/>
            <a:chOff x="2218814" y="986331"/>
            <a:chExt cx="540000" cy="540000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12A9926E-20FB-BE64-BE8C-C454BDD15098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218814" y="986331"/>
              <a:ext cx="540000" cy="540000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bg2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54" name="Picture 15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3F81372-11F9-2918-3FFB-CBCEB9792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3814" y="1119316"/>
              <a:ext cx="270000" cy="27000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155" name="Straight Connector 20">
            <a:extLst>
              <a:ext uri="{FF2B5EF4-FFF2-40B4-BE49-F238E27FC236}">
                <a16:creationId xmlns:a16="http://schemas.microsoft.com/office/drawing/2014/main" id="{87A004D0-097F-C0C6-467E-CA176FEAB419}"/>
              </a:ext>
            </a:extLst>
          </p:cNvPr>
          <p:cNvCxnSpPr>
            <a:cxnSpLocks/>
            <a:stCxn id="153" idx="6"/>
            <a:endCxn id="135" idx="2"/>
          </p:cNvCxnSpPr>
          <p:nvPr/>
        </p:nvCxnSpPr>
        <p:spPr>
          <a:xfrm>
            <a:off x="2758814" y="1256331"/>
            <a:ext cx="1350822" cy="521387"/>
          </a:xfrm>
          <a:prstGeom prst="line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18EEBE57-4C03-8085-95F4-42D821E2A2A8}"/>
              </a:ext>
            </a:extLst>
          </p:cNvPr>
          <p:cNvGrpSpPr/>
          <p:nvPr/>
        </p:nvGrpSpPr>
        <p:grpSpPr>
          <a:xfrm>
            <a:off x="11030385" y="4240043"/>
            <a:ext cx="944540" cy="693666"/>
            <a:chOff x="7914045" y="5101413"/>
            <a:chExt cx="1382598" cy="1015374"/>
          </a:xfrm>
        </p:grpSpPr>
        <p:pic>
          <p:nvPicPr>
            <p:cNvPr id="157" name="Picture 2">
              <a:extLst>
                <a:ext uri="{FF2B5EF4-FFF2-40B4-BE49-F238E27FC236}">
                  <a16:creationId xmlns:a16="http://schemas.microsoft.com/office/drawing/2014/main" id="{8EAEDEC5-98A4-D25F-5BA6-70567B32FA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8480" y="5101413"/>
              <a:ext cx="1017847" cy="76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8" name="CasellaDiTesto 85">
              <a:extLst>
                <a:ext uri="{FF2B5EF4-FFF2-40B4-BE49-F238E27FC236}">
                  <a16:creationId xmlns:a16="http://schemas.microsoft.com/office/drawing/2014/main" id="{20AFCF54-402B-95D4-A6A4-EEB111CF1CFA}"/>
                </a:ext>
              </a:extLst>
            </p:cNvPr>
            <p:cNvSpPr txBox="1"/>
            <p:nvPr/>
          </p:nvSpPr>
          <p:spPr>
            <a:xfrm>
              <a:off x="7914045" y="5692467"/>
              <a:ext cx="1382598" cy="42432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ctr">
                <a:buClr>
                  <a:srgbClr val="BFA500"/>
                </a:buClr>
                <a:buSzPts val="1000"/>
                <a:buFont typeface="Arial" panose="020B0604020202020204" pitchFamily="34" charset="0"/>
                <a:defRPr sz="1000" kern="0" normalizeH="0" baseline="0">
                  <a:ln>
                    <a:noFill/>
                  </a:ln>
                  <a:solidFill>
                    <a:srgbClr val="BFA500"/>
                  </a:solidFill>
                  <a:effectLst/>
                  <a:uLnTx/>
                  <a:uFillTx/>
                  <a:latin typeface="+mj-l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A500"/>
                </a:buClr>
                <a:buSzPts val="1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.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5° aligned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6B371358-1D75-FB80-AAD9-F1F42CB9212B}"/>
              </a:ext>
            </a:extLst>
          </p:cNvPr>
          <p:cNvGrpSpPr/>
          <p:nvPr/>
        </p:nvGrpSpPr>
        <p:grpSpPr>
          <a:xfrm>
            <a:off x="5946774" y="1658675"/>
            <a:ext cx="720000" cy="720000"/>
            <a:chOff x="5946774" y="1658675"/>
            <a:chExt cx="720000" cy="720000"/>
          </a:xfrm>
        </p:grpSpPr>
        <p:sp>
          <p:nvSpPr>
            <p:cNvPr id="137" name="Flowchart: Connector 43">
              <a:extLst>
                <a:ext uri="{FF2B5EF4-FFF2-40B4-BE49-F238E27FC236}">
                  <a16:creationId xmlns:a16="http://schemas.microsoft.com/office/drawing/2014/main" id="{EEB68F22-4F5C-71FD-6E1D-1B58E19EA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774" y="1658675"/>
              <a:ext cx="720000" cy="720000"/>
            </a:xfrm>
            <a:prstGeom prst="flowChartConnector">
              <a:avLst/>
            </a:prstGeom>
            <a:solidFill>
              <a:schemeClr val="bg1"/>
            </a:solidFill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8" name="TextBox 71">
              <a:extLst>
                <a:ext uri="{FF2B5EF4-FFF2-40B4-BE49-F238E27FC236}">
                  <a16:creationId xmlns:a16="http://schemas.microsoft.com/office/drawing/2014/main" id="{CDB9DDFB-CECC-BBCA-B94C-6575901F435B}"/>
                </a:ext>
              </a:extLst>
            </p:cNvPr>
            <p:cNvSpPr txBox="1"/>
            <p:nvPr/>
          </p:nvSpPr>
          <p:spPr>
            <a:xfrm>
              <a:off x="5996907" y="1895564"/>
              <a:ext cx="61973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A6A6A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-28%</a:t>
              </a:r>
              <a:endPara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A41DF55-23CC-B22D-EFCB-1A06D63389AE}"/>
              </a:ext>
            </a:extLst>
          </p:cNvPr>
          <p:cNvGrpSpPr/>
          <p:nvPr/>
        </p:nvGrpSpPr>
        <p:grpSpPr>
          <a:xfrm>
            <a:off x="10706474" y="183069"/>
            <a:ext cx="1147498" cy="360000"/>
            <a:chOff x="10650240" y="123433"/>
            <a:chExt cx="1147498" cy="360000"/>
          </a:xfrm>
        </p:grpSpPr>
        <p:pic>
          <p:nvPicPr>
            <p:cNvPr id="5" name="Picture 4" descr="Sustainable Development Goals | TDK Electronics - TDK Europe">
              <a:extLst>
                <a:ext uri="{FF2B5EF4-FFF2-40B4-BE49-F238E27FC236}">
                  <a16:creationId xmlns:a16="http://schemas.microsoft.com/office/drawing/2014/main" id="{A12725E5-4220-32B0-D161-E5980C2C65BD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12" t="27706" r="22394" b="38041"/>
            <a:stretch/>
          </p:blipFill>
          <p:spPr bwMode="auto">
            <a:xfrm>
              <a:off x="10650240" y="123433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 descr="Sustainable Development Goals | TDK Electronics - TDK Europe">
              <a:extLst>
                <a:ext uri="{FF2B5EF4-FFF2-40B4-BE49-F238E27FC236}">
                  <a16:creationId xmlns:a16="http://schemas.microsoft.com/office/drawing/2014/main" id="{185BB484-9883-CB03-0C03-40C188531E41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5" t="65679" r="67571" b="245"/>
            <a:stretch/>
          </p:blipFill>
          <p:spPr bwMode="auto">
            <a:xfrm>
              <a:off x="11043989" y="123433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 descr="Sustainable Development Goals | TDK Electronics - TDK Europe">
              <a:extLst>
                <a:ext uri="{FF2B5EF4-FFF2-40B4-BE49-F238E27FC236}">
                  <a16:creationId xmlns:a16="http://schemas.microsoft.com/office/drawing/2014/main" id="{6BA4AC26-9F26-193C-310A-CA3B0FCC61E3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0" t="65679" r="56259" b="245"/>
            <a:stretch/>
          </p:blipFill>
          <p:spPr bwMode="auto">
            <a:xfrm>
              <a:off x="11437738" y="123433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DEE5D2-48F6-EC08-0E0B-E8A6064B0A4C}"/>
              </a:ext>
            </a:extLst>
          </p:cNvPr>
          <p:cNvSpPr txBox="1"/>
          <p:nvPr/>
        </p:nvSpPr>
        <p:spPr>
          <a:xfrm>
            <a:off x="7613813" y="5926772"/>
            <a:ext cx="1217953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>
                <a:solidFill>
                  <a:schemeClr val="bg1"/>
                </a:solidFill>
                <a:latin typeface="Gotham Bold" pitchFamily="5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Scope 1+2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142FC0-4DBE-92ED-85C0-B7E4F3120B87}"/>
              </a:ext>
            </a:extLst>
          </p:cNvPr>
          <p:cNvSpPr txBox="1"/>
          <p:nvPr/>
        </p:nvSpPr>
        <p:spPr>
          <a:xfrm>
            <a:off x="9372076" y="5926772"/>
            <a:ext cx="121795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>
                <a:solidFill>
                  <a:schemeClr val="bg1"/>
                </a:solidFill>
                <a:latin typeface="Gotham Bold" pitchFamily="5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Scope 1+2+3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D47A7F46-373A-C998-2AD0-4CC846321887}"/>
              </a:ext>
            </a:extLst>
          </p:cNvPr>
          <p:cNvSpPr/>
          <p:nvPr/>
        </p:nvSpPr>
        <p:spPr>
          <a:xfrm>
            <a:off x="7613814" y="5339374"/>
            <a:ext cx="1217953" cy="584710"/>
          </a:xfrm>
          <a:prstGeom prst="rect">
            <a:avLst/>
          </a:prstGeom>
          <a:noFill/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Carbon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Neutrality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n-US" sz="1400" b="1" i="0" u="none" strike="sng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1102CB-3C73-732E-8471-B20F011FE285}"/>
              </a:ext>
            </a:extLst>
          </p:cNvPr>
          <p:cNvSpPr/>
          <p:nvPr/>
        </p:nvSpPr>
        <p:spPr>
          <a:xfrm>
            <a:off x="9372076" y="5339374"/>
            <a:ext cx="1217952" cy="584710"/>
          </a:xfrm>
          <a:prstGeom prst="rect">
            <a:avLst/>
          </a:prstGeom>
          <a:solidFill>
            <a:schemeClr val="bg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Zero 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60576-557D-64DB-8672-9D4A4050DDC9}"/>
              </a:ext>
            </a:extLst>
          </p:cNvPr>
          <p:cNvSpPr txBox="1">
            <a:spLocks/>
          </p:cNvSpPr>
          <p:nvPr/>
        </p:nvSpPr>
        <p:spPr>
          <a:xfrm>
            <a:off x="317557" y="82621"/>
            <a:ext cx="1312002" cy="92452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CLIMATE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B7D5A0-CA44-1F7F-00D9-A3733E07970E}"/>
              </a:ext>
            </a:extLst>
          </p:cNvPr>
          <p:cNvCxnSpPr>
            <a:cxnSpLocks/>
          </p:cNvCxnSpPr>
          <p:nvPr/>
        </p:nvCxnSpPr>
        <p:spPr>
          <a:xfrm>
            <a:off x="-122412" y="128847"/>
            <a:ext cx="352432" cy="0"/>
          </a:xfrm>
          <a:prstGeom prst="straightConnector1">
            <a:avLst/>
          </a:prstGeom>
          <a:ln w="12700">
            <a:solidFill>
              <a:srgbClr val="31969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BB1A510D-4E7A-EF55-B6B2-BA24CA325A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881" y="846647"/>
            <a:ext cx="180000" cy="180000"/>
          </a:xfrm>
          <a:prstGeom prst="rect">
            <a:avLst/>
          </a:prstGeom>
        </p:spPr>
      </p:pic>
      <p:pic>
        <p:nvPicPr>
          <p:cNvPr id="19" name="Picture 18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2B052F68-BE57-D2F7-A9B3-1D26434890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881" y="1751873"/>
            <a:ext cx="180000" cy="180000"/>
          </a:xfrm>
          <a:prstGeom prst="rect">
            <a:avLst/>
          </a:prstGeom>
        </p:spPr>
      </p:pic>
      <p:pic>
        <p:nvPicPr>
          <p:cNvPr id="20" name="Picture 19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FC73D07C-A565-D848-C22F-E8BD1C0520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881" y="265709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82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3B5EE-C4AB-2AFD-9322-45741CBB3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accent6"/>
                </a:solidFill>
              </a:rPr>
              <a:t>Meeting our climate goals: How and When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5A2E5-60F4-A9DC-7B5F-FB4541E916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Increasing availability of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primary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data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on total emissions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(already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&gt;90%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 2024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endParaRPr lang="en-US">
              <a:cs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B07B8F-7AFA-4B55-1582-EC34E44134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/>
              </a:rPr>
              <a:t>1. 100% in Europe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</a:rPr>
              <a:t>2. Compensation of unavoidable emissions through verified and additionality-related projects available at the relevant </a:t>
            </a:r>
            <a:r>
              <a:rPr lang="en-US" dirty="0"/>
              <a:t>timing; 3. In </a:t>
            </a:r>
            <a:r>
              <a:rPr kumimoji="0" lang="en-GB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ea typeface="+mn-ea"/>
                <a:cs typeface="Arial"/>
              </a:rPr>
              <a:t>alignment</a:t>
            </a:r>
            <a:r>
              <a:rPr lang="en-US" dirty="0"/>
              <a:t> with ISO 14068; 4. On total production</a:t>
            </a:r>
            <a:endParaRPr lang="en-US" dirty="0"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4D602C-6DAF-0F36-36F3-EDE452CF7BC4}"/>
              </a:ext>
            </a:extLst>
          </p:cNvPr>
          <p:cNvGrpSpPr/>
          <p:nvPr/>
        </p:nvGrpSpPr>
        <p:grpSpPr>
          <a:xfrm>
            <a:off x="10711567" y="183069"/>
            <a:ext cx="1147498" cy="360000"/>
            <a:chOff x="10650240" y="123433"/>
            <a:chExt cx="1147498" cy="360000"/>
          </a:xfrm>
        </p:grpSpPr>
        <p:pic>
          <p:nvPicPr>
            <p:cNvPr id="21" name="Picture 20" descr="Sustainable Development Goals | TDK Electronics - TDK Europe">
              <a:extLst>
                <a:ext uri="{FF2B5EF4-FFF2-40B4-BE49-F238E27FC236}">
                  <a16:creationId xmlns:a16="http://schemas.microsoft.com/office/drawing/2014/main" id="{B0DE0785-71F4-F08E-FEA1-BA55F2435C8A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12" t="27706" r="22394" b="38041"/>
            <a:stretch/>
          </p:blipFill>
          <p:spPr bwMode="auto">
            <a:xfrm>
              <a:off x="10650240" y="123433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1" descr="Sustainable Development Goals | TDK Electronics - TDK Europe">
              <a:extLst>
                <a:ext uri="{FF2B5EF4-FFF2-40B4-BE49-F238E27FC236}">
                  <a16:creationId xmlns:a16="http://schemas.microsoft.com/office/drawing/2014/main" id="{3EBC0191-096F-31E3-3562-BCA2E38D6336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5" t="65679" r="67571" b="245"/>
            <a:stretch/>
          </p:blipFill>
          <p:spPr bwMode="auto">
            <a:xfrm>
              <a:off x="11043989" y="123433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Picture 26" descr="Sustainable Development Goals | TDK Electronics - TDK Europe">
              <a:extLst>
                <a:ext uri="{FF2B5EF4-FFF2-40B4-BE49-F238E27FC236}">
                  <a16:creationId xmlns:a16="http://schemas.microsoft.com/office/drawing/2014/main" id="{4A02FCA4-2350-0084-162E-6C923212C881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0" t="65679" r="56259" b="245"/>
            <a:stretch/>
          </p:blipFill>
          <p:spPr bwMode="auto">
            <a:xfrm>
              <a:off x="11437738" y="123433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51D979A-E4E2-EE53-E52E-704CAE177F24}"/>
              </a:ext>
            </a:extLst>
          </p:cNvPr>
          <p:cNvSpPr txBox="1"/>
          <p:nvPr/>
        </p:nvSpPr>
        <p:spPr>
          <a:xfrm>
            <a:off x="7780489" y="5914964"/>
            <a:ext cx="1217953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>
                <a:solidFill>
                  <a:schemeClr val="bg1"/>
                </a:solidFill>
                <a:latin typeface="Gotham Bold" pitchFamily="5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Scope 1+2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0DD5ED-80D4-EF47-F638-46319762E730}"/>
              </a:ext>
            </a:extLst>
          </p:cNvPr>
          <p:cNvSpPr txBox="1"/>
          <p:nvPr/>
        </p:nvSpPr>
        <p:spPr>
          <a:xfrm>
            <a:off x="10034002" y="5914964"/>
            <a:ext cx="121795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>
                <a:solidFill>
                  <a:schemeClr val="bg1"/>
                </a:solidFill>
                <a:latin typeface="Gotham Bold" pitchFamily="5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Scope 1+2+3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8A1894B-7946-83FB-760F-CB2F222A0E1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3014" y="2556658"/>
            <a:ext cx="612000" cy="610178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chemeClr val="bg2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2433FB0-1825-8693-EBA1-AFD586F135F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33014" y="1173755"/>
            <a:ext cx="612000" cy="610177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chemeClr val="bg2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CasellaDiTesto 85">
            <a:extLst>
              <a:ext uri="{FF2B5EF4-FFF2-40B4-BE49-F238E27FC236}">
                <a16:creationId xmlns:a16="http://schemas.microsoft.com/office/drawing/2014/main" id="{E8EA9ACB-B304-0EB3-B715-0E3D7C66BCA9}"/>
              </a:ext>
            </a:extLst>
          </p:cNvPr>
          <p:cNvSpPr txBox="1"/>
          <p:nvPr/>
        </p:nvSpPr>
        <p:spPr>
          <a:xfrm>
            <a:off x="333014" y="3210917"/>
            <a:ext cx="1382598" cy="42432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>
            <a:defPPr>
              <a:defRPr lang="en-US"/>
            </a:defPPr>
            <a:lvl1pPr algn="ctr">
              <a:buClr>
                <a:srgbClr val="BFA500"/>
              </a:buClr>
              <a:buSzPts val="1000"/>
              <a:buFont typeface="Arial" panose="020B0604020202020204" pitchFamily="34" charset="0"/>
              <a:defRPr sz="1000" kern="0" normalizeH="0" baseline="0">
                <a:ln>
                  <a:noFill/>
                </a:ln>
                <a:solidFill>
                  <a:srgbClr val="BFA500"/>
                </a:solidFill>
                <a:effectLst/>
                <a:uLnTx/>
                <a:uFillTx/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A500"/>
              </a:buClr>
              <a:buSzPts val="1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SCOPE 1+2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A500"/>
              </a:buClr>
              <a:buSzPts val="1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OWN EMISSIONS</a:t>
            </a:r>
          </a:p>
        </p:txBody>
      </p:sp>
      <p:cxnSp>
        <p:nvCxnSpPr>
          <p:cNvPr id="55" name="Connettore 1 70">
            <a:extLst>
              <a:ext uri="{FF2B5EF4-FFF2-40B4-BE49-F238E27FC236}">
                <a16:creationId xmlns:a16="http://schemas.microsoft.com/office/drawing/2014/main" id="{B462FF06-2190-1556-217B-1E565FC92BC1}"/>
              </a:ext>
            </a:extLst>
          </p:cNvPr>
          <p:cNvCxnSpPr>
            <a:cxnSpLocks/>
          </p:cNvCxnSpPr>
          <p:nvPr/>
        </p:nvCxnSpPr>
        <p:spPr>
          <a:xfrm>
            <a:off x="317500" y="4923792"/>
            <a:ext cx="11541565" cy="2284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CasellaDiTesto 85">
            <a:extLst>
              <a:ext uri="{FF2B5EF4-FFF2-40B4-BE49-F238E27FC236}">
                <a16:creationId xmlns:a16="http://schemas.microsoft.com/office/drawing/2014/main" id="{C7F736D7-E899-48E0-1D82-AC80BB025F74}"/>
              </a:ext>
            </a:extLst>
          </p:cNvPr>
          <p:cNvSpPr txBox="1"/>
          <p:nvPr/>
        </p:nvSpPr>
        <p:spPr>
          <a:xfrm>
            <a:off x="333014" y="1802868"/>
            <a:ext cx="1669953" cy="52827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>
            <a:defPPr>
              <a:defRPr lang="en-US"/>
            </a:defPPr>
            <a:lvl1pPr algn="ctr">
              <a:buClr>
                <a:srgbClr val="BFA500"/>
              </a:buClr>
              <a:buSzPts val="1000"/>
              <a:buFont typeface="Arial" panose="020B0604020202020204" pitchFamily="34" charset="0"/>
              <a:defRPr sz="1000" kern="0" normalizeH="0" baseline="0">
                <a:ln>
                  <a:noFill/>
                </a:ln>
                <a:solidFill>
                  <a:srgbClr val="BFA500"/>
                </a:solidFill>
                <a:effectLst/>
                <a:uLnTx/>
                <a:uFillTx/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A500"/>
              </a:buClr>
              <a:buSzPts val="1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SCOPE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A500"/>
              </a:buClr>
              <a:buSzPts val="1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SUPPLIER EMISSIONS</a:t>
            </a:r>
          </a:p>
        </p:txBody>
      </p:sp>
      <p:sp>
        <p:nvSpPr>
          <p:cNvPr id="58" name="AutoShape 13">
            <a:extLst>
              <a:ext uri="{FF2B5EF4-FFF2-40B4-BE49-F238E27FC236}">
                <a16:creationId xmlns:a16="http://schemas.microsoft.com/office/drawing/2014/main" id="{84FBCCD4-55A1-46E0-5ACA-7CDC9916773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78621" y="3502784"/>
            <a:ext cx="494917" cy="4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32CC853-9D30-9834-F0ED-5CDAF659C2DB}"/>
              </a:ext>
            </a:extLst>
          </p:cNvPr>
          <p:cNvSpPr/>
          <p:nvPr/>
        </p:nvSpPr>
        <p:spPr>
          <a:xfrm>
            <a:off x="2521818" y="3510849"/>
            <a:ext cx="2388352" cy="360000"/>
          </a:xfrm>
          <a:prstGeom prst="rect">
            <a:avLst/>
          </a:prstGeom>
          <a:solidFill>
            <a:schemeClr val="bg2"/>
          </a:solidFill>
          <a:ln w="12700" cap="sq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ENERGY EFFICIENCY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C639C12-F25C-B425-C266-E691F3A53A92}"/>
              </a:ext>
            </a:extLst>
          </p:cNvPr>
          <p:cNvSpPr txBox="1"/>
          <p:nvPr/>
        </p:nvSpPr>
        <p:spPr>
          <a:xfrm>
            <a:off x="2521818" y="3960157"/>
            <a:ext cx="2388352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90+ Energy efficiency projects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 50Mln € Capex 2022-25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B9CC3FB-011C-F8FD-6097-FF208598ECBB}"/>
              </a:ext>
            </a:extLst>
          </p:cNvPr>
          <p:cNvSpPr/>
          <p:nvPr/>
        </p:nvSpPr>
        <p:spPr>
          <a:xfrm>
            <a:off x="2521818" y="2556658"/>
            <a:ext cx="3574182" cy="368830"/>
          </a:xfrm>
          <a:prstGeom prst="rect">
            <a:avLst/>
          </a:prstGeom>
          <a:solidFill>
            <a:schemeClr val="bg2"/>
          </a:solidFill>
          <a:ln w="12700" cap="sq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RENEWABLE ELECTRICITY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E355A64-3273-F4AC-B2CC-41FCC793789F}"/>
              </a:ext>
            </a:extLst>
          </p:cNvPr>
          <p:cNvSpPr txBox="1"/>
          <p:nvPr/>
        </p:nvSpPr>
        <p:spPr>
          <a:xfrm>
            <a:off x="2521818" y="2996026"/>
            <a:ext cx="340611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100% Renewable Electricity by 2025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 relying on proven market tools and additionalities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3431328-D5EB-7F5E-6DFD-A904D158F4AA}"/>
              </a:ext>
            </a:extLst>
          </p:cNvPr>
          <p:cNvSpPr/>
          <p:nvPr/>
        </p:nvSpPr>
        <p:spPr>
          <a:xfrm>
            <a:off x="5002735" y="3509559"/>
            <a:ext cx="2888166" cy="360000"/>
          </a:xfrm>
          <a:prstGeom prst="rect">
            <a:avLst/>
          </a:prstGeom>
          <a:solidFill>
            <a:schemeClr val="bg2"/>
          </a:solidFill>
          <a:ln w="12700" cap="sq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 FACTORY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E1FD6D4-A270-98C8-AD23-8916F24B4514}"/>
              </a:ext>
            </a:extLst>
          </p:cNvPr>
          <p:cNvSpPr txBox="1"/>
          <p:nvPr/>
        </p:nvSpPr>
        <p:spPr>
          <a:xfrm>
            <a:off x="4988471" y="3960157"/>
            <a:ext cx="3306366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75%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/>
              </a:rPr>
              <a:t>1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 of curing presses electrified by 2030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 with 22 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mln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 €/year Capex 2024-30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and +80% energy efficiency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77E6739-03C5-47CE-F1A5-F542A5FF12B5}"/>
              </a:ext>
            </a:extLst>
          </p:cNvPr>
          <p:cNvSpPr/>
          <p:nvPr/>
        </p:nvSpPr>
        <p:spPr>
          <a:xfrm>
            <a:off x="2521818" y="1173755"/>
            <a:ext cx="7587382" cy="324000"/>
          </a:xfrm>
          <a:prstGeom prst="rect">
            <a:avLst/>
          </a:prstGeom>
          <a:solidFill>
            <a:schemeClr val="bg2"/>
          </a:solidFill>
          <a:ln w="12700" cap="sq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SUPPLIER DECARBONIZATION PROGRAM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F2B5EEE-48E5-6AD5-3493-8467867071C9}"/>
              </a:ext>
            </a:extLst>
          </p:cNvPr>
          <p:cNvSpPr txBox="1"/>
          <p:nvPr/>
        </p:nvSpPr>
        <p:spPr>
          <a:xfrm>
            <a:off x="2537800" y="1612335"/>
            <a:ext cx="2785314" cy="5539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&gt;90% Scope 3 upstream emissions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 available primary data and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100%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requested to set 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SBTi targets by 2025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9D0B2A8-BB0C-8DEF-8A7D-41CD20E63781}"/>
              </a:ext>
            </a:extLst>
          </p:cNvPr>
          <p:cNvSpPr txBox="1"/>
          <p:nvPr/>
        </p:nvSpPr>
        <p:spPr>
          <a:xfrm>
            <a:off x="7136264" y="1612335"/>
            <a:ext cx="1434794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 40% Bio-based and Recycled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materials by 2030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B5F5E3D-0CCA-CA94-B3B3-4C6084A48E92}"/>
              </a:ext>
            </a:extLst>
          </p:cNvPr>
          <p:cNvSpPr txBox="1"/>
          <p:nvPr/>
        </p:nvSpPr>
        <p:spPr>
          <a:xfrm>
            <a:off x="8750131" y="1612335"/>
            <a:ext cx="1434794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 80% Bio-based and Recycled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materials by 2040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9" name="Picture 2">
            <a:extLst>
              <a:ext uri="{FF2B5EF4-FFF2-40B4-BE49-F238E27FC236}">
                <a16:creationId xmlns:a16="http://schemas.microsoft.com/office/drawing/2014/main" id="{8860A5EE-8B96-B6A0-906C-4E600AAA7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6279" y="3921248"/>
            <a:ext cx="981873" cy="73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CasellaDiTesto 85">
            <a:extLst>
              <a:ext uri="{FF2B5EF4-FFF2-40B4-BE49-F238E27FC236}">
                <a16:creationId xmlns:a16="http://schemas.microsoft.com/office/drawing/2014/main" id="{AD2D7D31-81AC-5444-0785-8A52010D76EB}"/>
              </a:ext>
            </a:extLst>
          </p:cNvPr>
          <p:cNvSpPr txBox="1"/>
          <p:nvPr/>
        </p:nvSpPr>
        <p:spPr>
          <a:xfrm>
            <a:off x="10632505" y="4580501"/>
            <a:ext cx="1183972" cy="184666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buClr>
                <a:srgbClr val="BFA500"/>
              </a:buClr>
              <a:buSzPts val="1000"/>
              <a:buFont typeface="Arial" panose="020B0604020202020204" pitchFamily="34" charset="0"/>
              <a:defRPr sz="1000" kern="0" normalizeH="0" baseline="0">
                <a:ln>
                  <a:noFill/>
                </a:ln>
                <a:solidFill>
                  <a:srgbClr val="BFA500"/>
                </a:solidFill>
                <a:effectLst/>
                <a:uLnTx/>
                <a:uFillTx/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A500"/>
              </a:buClr>
              <a:buSzPts val="1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1,5° aligned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018BA8C-7636-8E43-0F12-59E18D8D3D4E}"/>
              </a:ext>
            </a:extLst>
          </p:cNvPr>
          <p:cNvSpPr/>
          <p:nvPr/>
        </p:nvSpPr>
        <p:spPr>
          <a:xfrm>
            <a:off x="7962939" y="2556658"/>
            <a:ext cx="360000" cy="20192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sq" cmpd="sng" algn="ctr">
            <a:noFill/>
            <a:prstDash val="sysDash"/>
            <a:miter lim="800000"/>
          </a:ln>
          <a:effectLst/>
        </p:spPr>
        <p:txBody>
          <a:bodyPr rot="0" spcFirstLastPara="0" vertOverflow="overflow" horzOverflow="overflow" vert="ea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OFFSET</a:t>
            </a:r>
            <a:r>
              <a:rPr kumimoji="0" lang="it-IT" sz="11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2C3411F-6DDF-8A25-0630-D9A6CB5B1E8D}"/>
              </a:ext>
            </a:extLst>
          </p:cNvPr>
          <p:cNvSpPr/>
          <p:nvPr/>
        </p:nvSpPr>
        <p:spPr>
          <a:xfrm>
            <a:off x="10182407" y="1173755"/>
            <a:ext cx="360000" cy="342731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sq" cmpd="sng" algn="ctr">
            <a:noFill/>
            <a:prstDash val="sysDash"/>
            <a:miter lim="800000"/>
          </a:ln>
          <a:effectLst/>
        </p:spPr>
        <p:txBody>
          <a:bodyPr rot="0" spcFirstLastPara="0" vertOverflow="overflow" horzOverflow="overflow" vert="ea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REMOVAL</a:t>
            </a:r>
            <a:r>
              <a:rPr kumimoji="0" lang="it-IT" sz="11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7C2EC08-1F5C-32C7-89CD-DEED2CFEB3D9}"/>
              </a:ext>
            </a:extLst>
          </p:cNvPr>
          <p:cNvGrpSpPr/>
          <p:nvPr/>
        </p:nvGrpSpPr>
        <p:grpSpPr>
          <a:xfrm>
            <a:off x="317500" y="1101066"/>
            <a:ext cx="10319812" cy="3775766"/>
            <a:chOff x="1145804" y="1117600"/>
            <a:chExt cx="9496290" cy="3775766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F66DE86-B31B-4DFF-9277-360E1750D7A0}"/>
                </a:ext>
              </a:extLst>
            </p:cNvPr>
            <p:cNvCxnSpPr>
              <a:cxnSpLocks/>
            </p:cNvCxnSpPr>
            <p:nvPr/>
          </p:nvCxnSpPr>
          <p:spPr>
            <a:xfrm>
              <a:off x="1145804" y="1117600"/>
              <a:ext cx="9491866" cy="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7F98172-7D88-4A5A-50BD-7BF30FB6E4E9}"/>
                </a:ext>
              </a:extLst>
            </p:cNvPr>
            <p:cNvCxnSpPr>
              <a:cxnSpLocks/>
            </p:cNvCxnSpPr>
            <p:nvPr/>
          </p:nvCxnSpPr>
          <p:spPr>
            <a:xfrm>
              <a:off x="10642094" y="1117600"/>
              <a:ext cx="0" cy="3775766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7A794A4-0B45-D928-1A1B-0D70DBF42AB1}"/>
              </a:ext>
            </a:extLst>
          </p:cNvPr>
          <p:cNvGrpSpPr/>
          <p:nvPr/>
        </p:nvGrpSpPr>
        <p:grpSpPr>
          <a:xfrm>
            <a:off x="317500" y="2482546"/>
            <a:ext cx="8071967" cy="2377560"/>
            <a:chOff x="1198904" y="1092200"/>
            <a:chExt cx="9438766" cy="2377560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9157935-0437-25E5-43D1-0BBFC2699FD1}"/>
                </a:ext>
              </a:extLst>
            </p:cNvPr>
            <p:cNvCxnSpPr>
              <a:cxnSpLocks/>
            </p:cNvCxnSpPr>
            <p:nvPr/>
          </p:nvCxnSpPr>
          <p:spPr>
            <a:xfrm>
              <a:off x="1198904" y="1092200"/>
              <a:ext cx="9438766" cy="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64737A7-3FB6-0FD0-EFCD-FDBF3E708C13}"/>
                </a:ext>
              </a:extLst>
            </p:cNvPr>
            <p:cNvCxnSpPr>
              <a:cxnSpLocks/>
            </p:cNvCxnSpPr>
            <p:nvPr/>
          </p:nvCxnSpPr>
          <p:spPr>
            <a:xfrm>
              <a:off x="10637670" y="1092200"/>
              <a:ext cx="0" cy="237756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F71039A-578A-2822-7E5F-292A875F99B8}"/>
              </a:ext>
            </a:extLst>
          </p:cNvPr>
          <p:cNvGrpSpPr/>
          <p:nvPr/>
        </p:nvGrpSpPr>
        <p:grpSpPr>
          <a:xfrm>
            <a:off x="331002" y="4843266"/>
            <a:ext cx="1595077" cy="605622"/>
            <a:chOff x="386535" y="5182681"/>
            <a:chExt cx="1595077" cy="605622"/>
          </a:xfrm>
        </p:grpSpPr>
        <p:sp>
          <p:nvSpPr>
            <p:cNvPr id="92" name="TextBox 33">
              <a:extLst>
                <a:ext uri="{FF2B5EF4-FFF2-40B4-BE49-F238E27FC236}">
                  <a16:creationId xmlns:a16="http://schemas.microsoft.com/office/drawing/2014/main" id="{416A9BF1-650A-110C-BD3D-705A8C433558}"/>
                </a:ext>
              </a:extLst>
            </p:cNvPr>
            <p:cNvSpPr txBox="1"/>
            <p:nvPr/>
          </p:nvSpPr>
          <p:spPr>
            <a:xfrm>
              <a:off x="386535" y="5603637"/>
              <a:ext cx="159507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it-IT"/>
              </a:defPPr>
              <a:lvl1pPr algn="ctr">
                <a:defRPr sz="11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Baseline year</a:t>
              </a:r>
            </a:p>
          </p:txBody>
        </p:sp>
        <p:sp>
          <p:nvSpPr>
            <p:cNvPr id="93" name="TextBox 27">
              <a:extLst>
                <a:ext uri="{FF2B5EF4-FFF2-40B4-BE49-F238E27FC236}">
                  <a16:creationId xmlns:a16="http://schemas.microsoft.com/office/drawing/2014/main" id="{78200DAC-015C-7155-0C6D-338A185BB218}"/>
                </a:ext>
              </a:extLst>
            </p:cNvPr>
            <p:cNvSpPr txBox="1"/>
            <p:nvPr/>
          </p:nvSpPr>
          <p:spPr>
            <a:xfrm>
              <a:off x="565880" y="5365375"/>
              <a:ext cx="123638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1665EE4-FB45-9592-6C93-59A30CD56DBB}"/>
                </a:ext>
              </a:extLst>
            </p:cNvPr>
            <p:cNvSpPr/>
            <p:nvPr/>
          </p:nvSpPr>
          <p:spPr>
            <a:xfrm>
              <a:off x="1111439" y="5182681"/>
              <a:ext cx="145268" cy="145268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2B09EE0-1B31-2C1B-87F8-4BE90B3CE8F9}"/>
              </a:ext>
            </a:extLst>
          </p:cNvPr>
          <p:cNvGrpSpPr/>
          <p:nvPr/>
        </p:nvGrpSpPr>
        <p:grpSpPr>
          <a:xfrm>
            <a:off x="2628930" y="4853591"/>
            <a:ext cx="1781449" cy="415496"/>
            <a:chOff x="2358217" y="5182681"/>
            <a:chExt cx="1781449" cy="415496"/>
          </a:xfrm>
        </p:grpSpPr>
        <p:sp>
          <p:nvSpPr>
            <p:cNvPr id="90" name="TextBox 29">
              <a:extLst>
                <a:ext uri="{FF2B5EF4-FFF2-40B4-BE49-F238E27FC236}">
                  <a16:creationId xmlns:a16="http://schemas.microsoft.com/office/drawing/2014/main" id="{14C978BE-3AF9-B29F-86B9-6A63E779CA64}"/>
                </a:ext>
              </a:extLst>
            </p:cNvPr>
            <p:cNvSpPr txBox="1"/>
            <p:nvPr/>
          </p:nvSpPr>
          <p:spPr>
            <a:xfrm>
              <a:off x="2358217" y="5382733"/>
              <a:ext cx="178144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2023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FD88AC5-F616-E1E5-2E3B-8E87BD1C6281}"/>
                </a:ext>
              </a:extLst>
            </p:cNvPr>
            <p:cNvSpPr/>
            <p:nvPr/>
          </p:nvSpPr>
          <p:spPr>
            <a:xfrm>
              <a:off x="3176307" y="5182681"/>
              <a:ext cx="145268" cy="14526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A33B977-2164-09E5-60CF-76BEE1199F83}"/>
              </a:ext>
            </a:extLst>
          </p:cNvPr>
          <p:cNvGrpSpPr/>
          <p:nvPr/>
        </p:nvGrpSpPr>
        <p:grpSpPr>
          <a:xfrm>
            <a:off x="5477807" y="4841196"/>
            <a:ext cx="1236386" cy="398138"/>
            <a:chOff x="4988714" y="5182681"/>
            <a:chExt cx="1236386" cy="398138"/>
          </a:xfrm>
        </p:grpSpPr>
        <p:sp>
          <p:nvSpPr>
            <p:cNvPr id="88" name="TextBox 29">
              <a:extLst>
                <a:ext uri="{FF2B5EF4-FFF2-40B4-BE49-F238E27FC236}">
                  <a16:creationId xmlns:a16="http://schemas.microsoft.com/office/drawing/2014/main" id="{8F261D67-CCBA-E6F6-1285-5C6DE32259B5}"/>
                </a:ext>
              </a:extLst>
            </p:cNvPr>
            <p:cNvSpPr txBox="1"/>
            <p:nvPr/>
          </p:nvSpPr>
          <p:spPr>
            <a:xfrm>
              <a:off x="4988714" y="5365375"/>
              <a:ext cx="123638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2025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D07E7A5-1CFC-255E-BCD3-3E014F627F2C}"/>
                </a:ext>
              </a:extLst>
            </p:cNvPr>
            <p:cNvSpPr/>
            <p:nvPr/>
          </p:nvSpPr>
          <p:spPr>
            <a:xfrm>
              <a:off x="5534273" y="5182681"/>
              <a:ext cx="145268" cy="145268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79" name="Picture 7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20A3001-4594-AA2A-0438-9CFEB6896B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4" y="1298843"/>
            <a:ext cx="360000" cy="360000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A7C0D488-8E81-4179-3F74-146C70A75891}"/>
              </a:ext>
            </a:extLst>
          </p:cNvPr>
          <p:cNvGrpSpPr/>
          <p:nvPr/>
        </p:nvGrpSpPr>
        <p:grpSpPr>
          <a:xfrm>
            <a:off x="7500184" y="4860106"/>
            <a:ext cx="1781449" cy="415496"/>
            <a:chOff x="2376851" y="5182681"/>
            <a:chExt cx="1781449" cy="415496"/>
          </a:xfrm>
        </p:grpSpPr>
        <p:sp>
          <p:nvSpPr>
            <p:cNvPr id="86" name="TextBox 29">
              <a:extLst>
                <a:ext uri="{FF2B5EF4-FFF2-40B4-BE49-F238E27FC236}">
                  <a16:creationId xmlns:a16="http://schemas.microsoft.com/office/drawing/2014/main" id="{1CD4B047-4812-C772-EB30-70B98A2EA5F7}"/>
                </a:ext>
              </a:extLst>
            </p:cNvPr>
            <p:cNvSpPr txBox="1"/>
            <p:nvPr/>
          </p:nvSpPr>
          <p:spPr>
            <a:xfrm>
              <a:off x="2376851" y="5382733"/>
              <a:ext cx="178144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2030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F6A8D25-27A4-FDA9-BB5A-50E461014AEF}"/>
                </a:ext>
              </a:extLst>
            </p:cNvPr>
            <p:cNvSpPr/>
            <p:nvPr/>
          </p:nvSpPr>
          <p:spPr>
            <a:xfrm>
              <a:off x="3195437" y="5182681"/>
              <a:ext cx="145268" cy="14526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075CFB7-200D-9336-5FF9-105852A55096}"/>
              </a:ext>
            </a:extLst>
          </p:cNvPr>
          <p:cNvGrpSpPr/>
          <p:nvPr/>
        </p:nvGrpSpPr>
        <p:grpSpPr>
          <a:xfrm>
            <a:off x="9746588" y="4876832"/>
            <a:ext cx="1781449" cy="415496"/>
            <a:chOff x="2358217" y="5182681"/>
            <a:chExt cx="1781449" cy="415496"/>
          </a:xfrm>
        </p:grpSpPr>
        <p:sp>
          <p:nvSpPr>
            <p:cNvPr id="84" name="TextBox 29">
              <a:extLst>
                <a:ext uri="{FF2B5EF4-FFF2-40B4-BE49-F238E27FC236}">
                  <a16:creationId xmlns:a16="http://schemas.microsoft.com/office/drawing/2014/main" id="{A5E06B72-D720-4B81-6930-F7B0BEBA9E62}"/>
                </a:ext>
              </a:extLst>
            </p:cNvPr>
            <p:cNvSpPr txBox="1"/>
            <p:nvPr/>
          </p:nvSpPr>
          <p:spPr>
            <a:xfrm>
              <a:off x="2358217" y="5382733"/>
              <a:ext cx="178144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2040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C0BF20-954C-F8C1-34C1-1B4FDBC58C9B}"/>
                </a:ext>
              </a:extLst>
            </p:cNvPr>
            <p:cNvSpPr/>
            <p:nvPr/>
          </p:nvSpPr>
          <p:spPr>
            <a:xfrm>
              <a:off x="3176307" y="5182681"/>
              <a:ext cx="145268" cy="14526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2" name="Rectangle 15">
            <a:extLst>
              <a:ext uri="{FF2B5EF4-FFF2-40B4-BE49-F238E27FC236}">
                <a16:creationId xmlns:a16="http://schemas.microsoft.com/office/drawing/2014/main" id="{4D9C0D6B-02A7-3EAA-DBB0-2C70A724B8D0}"/>
              </a:ext>
            </a:extLst>
          </p:cNvPr>
          <p:cNvSpPr/>
          <p:nvPr/>
        </p:nvSpPr>
        <p:spPr>
          <a:xfrm>
            <a:off x="7780490" y="5327566"/>
            <a:ext cx="1217953" cy="584710"/>
          </a:xfrm>
          <a:prstGeom prst="rect">
            <a:avLst/>
          </a:prstGeom>
          <a:noFill/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Carbon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Neutrality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" name="Rectangle 15">
            <a:extLst>
              <a:ext uri="{FF2B5EF4-FFF2-40B4-BE49-F238E27FC236}">
                <a16:creationId xmlns:a16="http://schemas.microsoft.com/office/drawing/2014/main" id="{D045D0F4-EEF0-93B1-90F8-4AA8184029A0}"/>
              </a:ext>
            </a:extLst>
          </p:cNvPr>
          <p:cNvSpPr/>
          <p:nvPr/>
        </p:nvSpPr>
        <p:spPr>
          <a:xfrm>
            <a:off x="10034002" y="5327566"/>
            <a:ext cx="1217952" cy="584710"/>
          </a:xfrm>
          <a:prstGeom prst="rect">
            <a:avLst/>
          </a:prstGeom>
          <a:solidFill>
            <a:schemeClr val="bg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Zero 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B6F174-1638-45B9-7EBE-11D5B26F83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014" y="2681747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C8554C0-EE70-66FE-45CD-7C7B61E88968}"/>
              </a:ext>
            </a:extLst>
          </p:cNvPr>
          <p:cNvSpPr txBox="1">
            <a:spLocks/>
          </p:cNvSpPr>
          <p:nvPr/>
        </p:nvSpPr>
        <p:spPr>
          <a:xfrm>
            <a:off x="317557" y="82621"/>
            <a:ext cx="1312002" cy="92452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CLIMATE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13C2F3-91C5-9282-D0D5-E7CE465AF0CD}"/>
              </a:ext>
            </a:extLst>
          </p:cNvPr>
          <p:cNvCxnSpPr>
            <a:cxnSpLocks/>
          </p:cNvCxnSpPr>
          <p:nvPr/>
        </p:nvCxnSpPr>
        <p:spPr>
          <a:xfrm>
            <a:off x="-122412" y="128847"/>
            <a:ext cx="352432" cy="0"/>
          </a:xfrm>
          <a:prstGeom prst="straightConnector1">
            <a:avLst/>
          </a:prstGeom>
          <a:ln w="12700">
            <a:solidFill>
              <a:srgbClr val="31969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070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think-cell data - do not delete" hidden="1">
            <a:extLst>
              <a:ext uri="{FF2B5EF4-FFF2-40B4-BE49-F238E27FC236}">
                <a16:creationId xmlns:a16="http://schemas.microsoft.com/office/drawing/2014/main" id="{24C0451F-ABE0-0836-B87B-2C742EB2B81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3860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04" imgH="405" progId="TCLayout.ActiveDocument.1">
                  <p:embed/>
                </p:oleObj>
              </mc:Choice>
              <mc:Fallback>
                <p:oleObj name="think-cell Slide" r:id="rId11" imgW="404" imgH="40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81144377-F26F-DC9D-A04D-4B695664DCD5}"/>
              </a:ext>
            </a:extLst>
          </p:cNvPr>
          <p:cNvSpPr/>
          <p:nvPr/>
        </p:nvSpPr>
        <p:spPr>
          <a:xfrm>
            <a:off x="2929372" y="1707036"/>
            <a:ext cx="3481581" cy="4141252"/>
          </a:xfrm>
          <a:custGeom>
            <a:avLst/>
            <a:gdLst>
              <a:gd name="connsiteX0" fmla="*/ 101600 w 2549236"/>
              <a:gd name="connsiteY0" fmla="*/ 1219200 h 4664364"/>
              <a:gd name="connsiteX1" fmla="*/ 2521527 w 2549236"/>
              <a:gd name="connsiteY1" fmla="*/ 0 h 4664364"/>
              <a:gd name="connsiteX2" fmla="*/ 2549236 w 2549236"/>
              <a:gd name="connsiteY2" fmla="*/ 4664364 h 4664364"/>
              <a:gd name="connsiteX3" fmla="*/ 9236 w 2549236"/>
              <a:gd name="connsiteY3" fmla="*/ 3759200 h 4664364"/>
              <a:gd name="connsiteX4" fmla="*/ 0 w 2549236"/>
              <a:gd name="connsiteY4" fmla="*/ 1237673 h 4664364"/>
              <a:gd name="connsiteX0" fmla="*/ 101600 w 2549236"/>
              <a:gd name="connsiteY0" fmla="*/ 1219200 h 4664364"/>
              <a:gd name="connsiteX1" fmla="*/ 2549098 w 2549236"/>
              <a:gd name="connsiteY1" fmla="*/ 0 h 4664364"/>
              <a:gd name="connsiteX2" fmla="*/ 2549236 w 2549236"/>
              <a:gd name="connsiteY2" fmla="*/ 4664364 h 4664364"/>
              <a:gd name="connsiteX3" fmla="*/ 9236 w 2549236"/>
              <a:gd name="connsiteY3" fmla="*/ 3759200 h 4664364"/>
              <a:gd name="connsiteX4" fmla="*/ 0 w 2549236"/>
              <a:gd name="connsiteY4" fmla="*/ 1237673 h 4664364"/>
              <a:gd name="connsiteX0" fmla="*/ 63691 w 2549236"/>
              <a:gd name="connsiteY0" fmla="*/ 1226822 h 4664364"/>
              <a:gd name="connsiteX1" fmla="*/ 2549098 w 2549236"/>
              <a:gd name="connsiteY1" fmla="*/ 0 h 4664364"/>
              <a:gd name="connsiteX2" fmla="*/ 2549236 w 2549236"/>
              <a:gd name="connsiteY2" fmla="*/ 4664364 h 4664364"/>
              <a:gd name="connsiteX3" fmla="*/ 9236 w 2549236"/>
              <a:gd name="connsiteY3" fmla="*/ 3759200 h 4664364"/>
              <a:gd name="connsiteX4" fmla="*/ 0 w 2549236"/>
              <a:gd name="connsiteY4" fmla="*/ 1237673 h 4664364"/>
              <a:gd name="connsiteX0" fmla="*/ 63691 w 2549236"/>
              <a:gd name="connsiteY0" fmla="*/ 1226822 h 4664364"/>
              <a:gd name="connsiteX1" fmla="*/ 2549098 w 2549236"/>
              <a:gd name="connsiteY1" fmla="*/ 0 h 4664364"/>
              <a:gd name="connsiteX2" fmla="*/ 2549236 w 2549236"/>
              <a:gd name="connsiteY2" fmla="*/ 4664364 h 4664364"/>
              <a:gd name="connsiteX3" fmla="*/ 60930 w 2549236"/>
              <a:gd name="connsiteY3" fmla="*/ 3776984 h 4664364"/>
              <a:gd name="connsiteX4" fmla="*/ 0 w 2549236"/>
              <a:gd name="connsiteY4" fmla="*/ 1237673 h 466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236" h="4664364">
                <a:moveTo>
                  <a:pt x="63691" y="1226822"/>
                </a:moveTo>
                <a:lnTo>
                  <a:pt x="2549098" y="0"/>
                </a:lnTo>
                <a:lnTo>
                  <a:pt x="2549236" y="4664364"/>
                </a:lnTo>
                <a:lnTo>
                  <a:pt x="60930" y="3776984"/>
                </a:lnTo>
                <a:cubicBezTo>
                  <a:pt x="57851" y="2936475"/>
                  <a:pt x="3079" y="2078182"/>
                  <a:pt x="0" y="1237673"/>
                </a:cubicBezTo>
              </a:path>
            </a:pathLst>
          </a:custGeom>
          <a:solidFill>
            <a:schemeClr val="bg1">
              <a:lumMod val="95000"/>
            </a:schemeClr>
          </a:solidFill>
          <a:ln w="6350" cap="sq">
            <a:solidFill>
              <a:schemeClr val="accent4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51A640-9A86-26B9-44D4-EA024880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Focus on Scope 3: supply chain decarbonization strategy 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FE074-F2CD-1663-B861-8E824380B8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n-GB" sz="700">
                <a:latin typeface="+mj-lt"/>
              </a:rPr>
              <a:t>1. Upstream Emissions; 2. referred to total upstream emissions 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41296DB-4FE7-D3F3-9EA7-3720057AF3F6}"/>
              </a:ext>
            </a:extLst>
          </p:cNvPr>
          <p:cNvCxnSpPr>
            <a:cxnSpLocks/>
          </p:cNvCxnSpPr>
          <p:nvPr/>
        </p:nvCxnSpPr>
        <p:spPr>
          <a:xfrm>
            <a:off x="11716430" y="9207915"/>
            <a:ext cx="1470898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0EE1212-5BF5-0224-973C-3FA4116D7184}"/>
              </a:ext>
            </a:extLst>
          </p:cNvPr>
          <p:cNvSpPr/>
          <p:nvPr/>
        </p:nvSpPr>
        <p:spPr>
          <a:xfrm>
            <a:off x="4170405" y="4793278"/>
            <a:ext cx="1401997" cy="432000"/>
          </a:xfrm>
          <a:prstGeom prst="rect">
            <a:avLst/>
          </a:prstGeom>
          <a:solidFill>
            <a:schemeClr val="accent3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schemeClr val="tx1"/>
                </a:solidFill>
                <a:latin typeface="Arial" panose="020B0604020202020204"/>
              </a:rPr>
              <a:t>vs 14% FY23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DD2717-532D-2D8E-54C8-5F760587A674}"/>
              </a:ext>
            </a:extLst>
          </p:cNvPr>
          <p:cNvSpPr/>
          <p:nvPr/>
        </p:nvSpPr>
        <p:spPr>
          <a:xfrm>
            <a:off x="4260231" y="3839568"/>
            <a:ext cx="1312171" cy="443143"/>
          </a:xfrm>
          <a:prstGeom prst="rect">
            <a:avLst/>
          </a:prstGeom>
          <a:solidFill>
            <a:schemeClr val="accent3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schemeClr val="tx1"/>
                </a:solidFill>
                <a:latin typeface="Arial" panose="020B0604020202020204"/>
              </a:rPr>
              <a:t>vs 86% FY23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53DD18C-BE65-9403-EF8A-52210231A1C7}"/>
              </a:ext>
            </a:extLst>
          </p:cNvPr>
          <p:cNvSpPr>
            <a:spLocks/>
          </p:cNvSpPr>
          <p:nvPr/>
        </p:nvSpPr>
        <p:spPr>
          <a:xfrm>
            <a:off x="2558280" y="2100753"/>
            <a:ext cx="906447" cy="453614"/>
          </a:xfrm>
          <a:prstGeom prst="ellipse">
            <a:avLst/>
          </a:prstGeom>
          <a:noFill/>
          <a:ln w="19050" cap="sq">
            <a:noFill/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~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3,347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43AB39-E4EB-803A-FAB8-A1227CAD8835}"/>
              </a:ext>
            </a:extLst>
          </p:cNvPr>
          <p:cNvSpPr txBox="1"/>
          <p:nvPr/>
        </p:nvSpPr>
        <p:spPr>
          <a:xfrm>
            <a:off x="2723466" y="2492034"/>
            <a:ext cx="633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ktCO</a:t>
            </a:r>
            <a:r>
              <a:rPr kumimoji="0" lang="en-US" sz="1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</a:t>
            </a: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92E09C1-3CF7-9010-3F93-A4C1DBADEE9D}"/>
              </a:ext>
            </a:extLst>
          </p:cNvPr>
          <p:cNvSpPr/>
          <p:nvPr/>
        </p:nvSpPr>
        <p:spPr>
          <a:xfrm>
            <a:off x="6182140" y="980728"/>
            <a:ext cx="5559717" cy="293074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  <a:ext uri="{91240B29-F687-4F45-9708-019B960494DF}">
              <a14:hiddenLine xmlns:a14="http://schemas.microsoft.com/office/drawing/2010/main" w="9525" cap="rnd" cmpd="sng" algn="ctr">
                <a:solidFill>
                  <a:srgbClr val="29BA74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eiryo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32BBD35-18A2-432C-17B9-18C8687CDD3C}"/>
              </a:ext>
            </a:extLst>
          </p:cNvPr>
          <p:cNvSpPr txBox="1"/>
          <p:nvPr/>
        </p:nvSpPr>
        <p:spPr>
          <a:xfrm>
            <a:off x="6229260" y="999104"/>
            <a:ext cx="4973277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Action on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raw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material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suppliers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855A0A-1EDA-1967-5A77-7229DC2570B2}"/>
              </a:ext>
            </a:extLst>
          </p:cNvPr>
          <p:cNvSpPr txBox="1"/>
          <p:nvPr/>
        </p:nvSpPr>
        <p:spPr>
          <a:xfrm>
            <a:off x="6534943" y="2157453"/>
            <a:ext cx="2448000" cy="861774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Increasing availability of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primary data on total emissions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(already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&gt;90%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2024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FD470C-9CA6-8768-E7B7-5517C4B2D186}"/>
              </a:ext>
            </a:extLst>
          </p:cNvPr>
          <p:cNvSpPr txBox="1"/>
          <p:nvPr/>
        </p:nvSpPr>
        <p:spPr>
          <a:xfrm>
            <a:off x="6510732" y="4213617"/>
            <a:ext cx="2448000" cy="64633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Increasing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local-for-local sourcing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reducing logistics emission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2182A1-1572-3D2C-3E1E-4F5C304D9153}"/>
              </a:ext>
            </a:extLst>
          </p:cNvPr>
          <p:cNvSpPr txBox="1"/>
          <p:nvPr/>
        </p:nvSpPr>
        <p:spPr>
          <a:xfrm>
            <a:off x="9133325" y="4213617"/>
            <a:ext cx="2448000" cy="861774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171450" marR="0" lvl="0" indent="-1714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Raw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Materials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switch to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bio-based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recycled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targeting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&gt;40%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total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production by 2030 and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&gt;80%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 2040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6034F3B-9A60-85A7-DF0F-AEA14D0EB7AD}"/>
              </a:ext>
            </a:extLst>
          </p:cNvPr>
          <p:cNvSpPr txBox="1">
            <a:spLocks/>
          </p:cNvSpPr>
          <p:nvPr/>
        </p:nvSpPr>
        <p:spPr>
          <a:xfrm>
            <a:off x="316309" y="999104"/>
            <a:ext cx="3931050" cy="2462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Pirelli total absolute emissions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33201-A57C-0366-A940-7FC8448C8BE9}"/>
              </a:ext>
            </a:extLst>
          </p:cNvPr>
          <p:cNvSpPr txBox="1"/>
          <p:nvPr/>
        </p:nvSpPr>
        <p:spPr>
          <a:xfrm>
            <a:off x="9110369" y="2157453"/>
            <a:ext cx="2448000" cy="13542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Suppliers engagement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targets: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100% requested to set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SBTi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Targets by 2025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100% requested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use only Renewable Electricity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attributed to Pirelli supplies by 2025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FC54441-15D0-7E7B-6CE2-08005753B65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800376" y="4668191"/>
            <a:ext cx="612000" cy="610178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239699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1E45A6-8194-54BE-4EF9-CACFD8779B7E}"/>
              </a:ext>
            </a:extLst>
          </p:cNvPr>
          <p:cNvGrpSpPr/>
          <p:nvPr/>
        </p:nvGrpSpPr>
        <p:grpSpPr>
          <a:xfrm>
            <a:off x="3786076" y="3760375"/>
            <a:ext cx="612000" cy="610177"/>
            <a:chOff x="266319" y="3277911"/>
            <a:chExt cx="612000" cy="61017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8620396-3783-1EEA-8926-06336035D98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66319" y="3277911"/>
              <a:ext cx="612000" cy="610177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239699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9" name="Picture 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1CB18F8-A2E8-F37C-D9EC-4A7B45C82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19" y="3402999"/>
              <a:ext cx="360000" cy="360000"/>
            </a:xfrm>
            <a:prstGeom prst="rect">
              <a:avLst/>
            </a:prstGeom>
          </p:spPr>
        </p:pic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C75CC4F-0404-004E-A29F-151F70B788C7}"/>
              </a:ext>
            </a:extLst>
          </p:cNvPr>
          <p:cNvCxnSpPr>
            <a:cxnSpLocks/>
          </p:cNvCxnSpPr>
          <p:nvPr/>
        </p:nvCxnSpPr>
        <p:spPr>
          <a:xfrm>
            <a:off x="6554276" y="3679948"/>
            <a:ext cx="53024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E7E2733-96FB-ABB8-54F1-F8D80FD20F22}"/>
              </a:ext>
            </a:extLst>
          </p:cNvPr>
          <p:cNvCxnSpPr>
            <a:cxnSpLocks/>
          </p:cNvCxnSpPr>
          <p:nvPr/>
        </p:nvCxnSpPr>
        <p:spPr>
          <a:xfrm>
            <a:off x="9042990" y="1668311"/>
            <a:ext cx="0" cy="416583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4785ECDF-2684-3EB1-BB8F-4EEC1E253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79" y="1804071"/>
            <a:ext cx="216000" cy="216000"/>
          </a:xfrm>
          <a:prstGeom prst="rect">
            <a:avLst/>
          </a:prstGeom>
        </p:spPr>
      </p:pic>
      <p:pic>
        <p:nvPicPr>
          <p:cNvPr id="73" name="Picture 72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52BBAD31-9150-FE34-E473-F7A8A6646F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76" y="3858151"/>
            <a:ext cx="216000" cy="216000"/>
          </a:xfrm>
          <a:prstGeom prst="rect">
            <a:avLst/>
          </a:prstGeom>
        </p:spPr>
      </p:pic>
      <p:pic>
        <p:nvPicPr>
          <p:cNvPr id="74" name="Picture 73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AA8D1D7B-22DE-F9A5-3524-73B5518B3E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409" y="3858151"/>
            <a:ext cx="216000" cy="216000"/>
          </a:xfrm>
          <a:prstGeom prst="rect">
            <a:avLst/>
          </a:prstGeom>
        </p:spPr>
      </p:pic>
      <p:pic>
        <p:nvPicPr>
          <p:cNvPr id="75" name="Picture 74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92C3A41E-6DC0-58C7-F6BF-A6721ED092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12" y="1826181"/>
            <a:ext cx="216000" cy="21600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2F31D011-6243-5CA5-AA13-26CCBF29F77E}"/>
              </a:ext>
            </a:extLst>
          </p:cNvPr>
          <p:cNvSpPr/>
          <p:nvPr/>
        </p:nvSpPr>
        <p:spPr>
          <a:xfrm>
            <a:off x="6440112" y="1668311"/>
            <a:ext cx="5228297" cy="4165831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3254D9-B174-9368-AF45-BF506673D91A}"/>
              </a:ext>
            </a:extLst>
          </p:cNvPr>
          <p:cNvSpPr txBox="1"/>
          <p:nvPr/>
        </p:nvSpPr>
        <p:spPr>
          <a:xfrm>
            <a:off x="5660914" y="2858613"/>
            <a:ext cx="493430" cy="226969"/>
          </a:xfrm>
          <a:prstGeom prst="rect">
            <a:avLst/>
          </a:prstGeom>
          <a:noFill/>
          <a:effectLst/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1050">
                <a:solidFill>
                  <a:schemeClr val="bg1"/>
                </a:solidFill>
                <a:latin typeface="Gotham Bold" pitchFamily="5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2040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EB28E58-8DA1-6C72-3B41-35E4F93F5685}"/>
              </a:ext>
            </a:extLst>
          </p:cNvPr>
          <p:cNvSpPr/>
          <p:nvPr/>
        </p:nvSpPr>
        <p:spPr>
          <a:xfrm>
            <a:off x="4937320" y="3232593"/>
            <a:ext cx="571552" cy="192862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-30%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F8AB87-0E6D-E41E-AE6B-49DE8B93FF00}"/>
              </a:ext>
            </a:extLst>
          </p:cNvPr>
          <p:cNvSpPr/>
          <p:nvPr/>
        </p:nvSpPr>
        <p:spPr>
          <a:xfrm>
            <a:off x="5631250" y="3254138"/>
            <a:ext cx="571552" cy="173188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-90%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D1DB92-42BB-07D2-2E5E-BD2A49328B68}"/>
              </a:ext>
            </a:extLst>
          </p:cNvPr>
          <p:cNvSpPr txBox="1"/>
          <p:nvPr/>
        </p:nvSpPr>
        <p:spPr>
          <a:xfrm>
            <a:off x="4934492" y="2867068"/>
            <a:ext cx="578869" cy="210058"/>
          </a:xfrm>
          <a:prstGeom prst="rect">
            <a:avLst/>
          </a:prstGeom>
          <a:noFill/>
          <a:effectLst/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1050">
                <a:solidFill>
                  <a:schemeClr val="bg1"/>
                </a:solidFill>
                <a:latin typeface="Gotham Bold" pitchFamily="5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2030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2B69F0-64FC-12C0-AEE8-9FDA7F9CA257}"/>
              </a:ext>
            </a:extLst>
          </p:cNvPr>
          <p:cNvSpPr txBox="1"/>
          <p:nvPr/>
        </p:nvSpPr>
        <p:spPr>
          <a:xfrm>
            <a:off x="4883005" y="2481575"/>
            <a:ext cx="1363687" cy="227163"/>
          </a:xfrm>
          <a:prstGeom prst="rect">
            <a:avLst/>
          </a:prstGeom>
          <a:noFill/>
          <a:effectLst/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1050">
                <a:solidFill>
                  <a:schemeClr val="bg1"/>
                </a:solidFill>
                <a:latin typeface="Gotham Bold" pitchFamily="5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TARGETS vs 2018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69D68-D883-E5DB-DBB1-7A5432FDFEAA}"/>
              </a:ext>
            </a:extLst>
          </p:cNvPr>
          <p:cNvSpPr/>
          <p:nvPr/>
        </p:nvSpPr>
        <p:spPr>
          <a:xfrm>
            <a:off x="4883009" y="2439877"/>
            <a:ext cx="1363684" cy="106161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FBA2EE-D34B-6F77-D203-2410B8082C00}"/>
              </a:ext>
            </a:extLst>
          </p:cNvPr>
          <p:cNvCxnSpPr/>
          <p:nvPr/>
        </p:nvCxnSpPr>
        <p:spPr>
          <a:xfrm>
            <a:off x="4883009" y="2795164"/>
            <a:ext cx="136368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091BA4-398C-DFEB-782F-AE9166028FB1}"/>
              </a:ext>
            </a:extLst>
          </p:cNvPr>
          <p:cNvCxnSpPr/>
          <p:nvPr/>
        </p:nvCxnSpPr>
        <p:spPr>
          <a:xfrm>
            <a:off x="4883005" y="3149025"/>
            <a:ext cx="1363688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1B9897-C060-89AE-78C4-AAFD5A29BC91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5564851" y="2795164"/>
            <a:ext cx="0" cy="70633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D2246A-6CE1-6C66-AF60-4F3EC561E735}"/>
              </a:ext>
            </a:extLst>
          </p:cNvPr>
          <p:cNvCxnSpPr>
            <a:cxnSpLocks/>
          </p:cNvCxnSpPr>
          <p:nvPr/>
        </p:nvCxnSpPr>
        <p:spPr>
          <a:xfrm>
            <a:off x="317559" y="1297815"/>
            <a:ext cx="569230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9BFE282-BFC8-EC6A-727E-C1ED297119CB}"/>
              </a:ext>
            </a:extLst>
          </p:cNvPr>
          <p:cNvSpPr txBox="1"/>
          <p:nvPr/>
        </p:nvSpPr>
        <p:spPr>
          <a:xfrm>
            <a:off x="322573" y="1369822"/>
            <a:ext cx="568729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(GHG Protocol and SBTi aligned)</a:t>
            </a: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EE7046F-5A22-3A5A-786B-03B5935D8509}"/>
              </a:ext>
            </a:extLst>
          </p:cNvPr>
          <p:cNvCxnSpPr>
            <a:cxnSpLocks/>
          </p:cNvCxnSpPr>
          <p:nvPr/>
        </p:nvCxnSpPr>
        <p:spPr>
          <a:xfrm>
            <a:off x="6229260" y="1297815"/>
            <a:ext cx="562746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2761107-34F9-C423-D538-0B070A1F729A}"/>
              </a:ext>
            </a:extLst>
          </p:cNvPr>
          <p:cNvSpPr txBox="1"/>
          <p:nvPr/>
        </p:nvSpPr>
        <p:spPr>
          <a:xfrm>
            <a:off x="6228073" y="1369822"/>
            <a:ext cx="568729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(Responsible for 90% of scope 3</a:t>
            </a:r>
            <a:r>
              <a:rPr kumimoji="0" lang="it-IT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36C293-D5EA-0B3A-BC4E-2634062C9894}"/>
              </a:ext>
            </a:extLst>
          </p:cNvPr>
          <p:cNvGrpSpPr/>
          <p:nvPr/>
        </p:nvGrpSpPr>
        <p:grpSpPr>
          <a:xfrm>
            <a:off x="10711567" y="183069"/>
            <a:ext cx="1147498" cy="360000"/>
            <a:chOff x="10650240" y="123433"/>
            <a:chExt cx="1147498" cy="360000"/>
          </a:xfrm>
        </p:grpSpPr>
        <p:pic>
          <p:nvPicPr>
            <p:cNvPr id="12" name="Picture 11" descr="Sustainable Development Goals | TDK Electronics - TDK Europe">
              <a:extLst>
                <a:ext uri="{FF2B5EF4-FFF2-40B4-BE49-F238E27FC236}">
                  <a16:creationId xmlns:a16="http://schemas.microsoft.com/office/drawing/2014/main" id="{DF43E523-70E0-4F9D-9439-D555D5C81283}"/>
                </a:ext>
              </a:extLst>
            </p:cNvPr>
            <p:cNvPicPr/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12" t="27706" r="22394" b="38041"/>
            <a:stretch/>
          </p:blipFill>
          <p:spPr bwMode="auto">
            <a:xfrm>
              <a:off x="10650240" y="123433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 descr="Sustainable Development Goals | TDK Electronics - TDK Europe">
              <a:extLst>
                <a:ext uri="{FF2B5EF4-FFF2-40B4-BE49-F238E27FC236}">
                  <a16:creationId xmlns:a16="http://schemas.microsoft.com/office/drawing/2014/main" id="{D6806622-0445-386B-4469-75AB14595CEC}"/>
                </a:ext>
              </a:extLst>
            </p:cNvPr>
            <p:cNvPicPr/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5" t="65679" r="67571" b="245"/>
            <a:stretch/>
          </p:blipFill>
          <p:spPr bwMode="auto">
            <a:xfrm>
              <a:off x="11043989" y="123433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 descr="Sustainable Development Goals | TDK Electronics - TDK Europe">
              <a:extLst>
                <a:ext uri="{FF2B5EF4-FFF2-40B4-BE49-F238E27FC236}">
                  <a16:creationId xmlns:a16="http://schemas.microsoft.com/office/drawing/2014/main" id="{3ADB871C-9F22-D5AF-BAB2-AFE7ED072205}"/>
                </a:ext>
              </a:extLst>
            </p:cNvPr>
            <p:cNvPicPr/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0" t="65679" r="56259" b="245"/>
            <a:stretch/>
          </p:blipFill>
          <p:spPr bwMode="auto">
            <a:xfrm>
              <a:off x="11437738" y="123433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4CC28DE-082A-FD51-398C-27A1B7A9F5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3310" y="4778010"/>
            <a:ext cx="375270" cy="375270"/>
          </a:xfrm>
          <a:prstGeom prst="rect">
            <a:avLst/>
          </a:prstGeom>
          <a:ln>
            <a:noFill/>
          </a:ln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A5C4304A-0D94-6732-3491-C417237AA8A7}"/>
              </a:ext>
            </a:extLst>
          </p:cNvPr>
          <p:cNvSpPr txBox="1">
            <a:spLocks/>
          </p:cNvSpPr>
          <p:nvPr/>
        </p:nvSpPr>
        <p:spPr>
          <a:xfrm>
            <a:off x="317557" y="82621"/>
            <a:ext cx="1312002" cy="92452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CLIMATE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5CD3852-F188-D74F-4FA2-F8AC04E94DD7}"/>
              </a:ext>
            </a:extLst>
          </p:cNvPr>
          <p:cNvCxnSpPr>
            <a:cxnSpLocks/>
          </p:cNvCxnSpPr>
          <p:nvPr/>
        </p:nvCxnSpPr>
        <p:spPr>
          <a:xfrm>
            <a:off x="-122412" y="128847"/>
            <a:ext cx="352432" cy="0"/>
          </a:xfrm>
          <a:prstGeom prst="straightConnector1">
            <a:avLst/>
          </a:prstGeom>
          <a:ln w="12700">
            <a:solidFill>
              <a:srgbClr val="31969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0146E958-8E61-2D55-493C-B4C704005A30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80969857"/>
              </p:ext>
            </p:extLst>
          </p:nvPr>
        </p:nvGraphicFramePr>
        <p:xfrm>
          <a:off x="763588" y="2401888"/>
          <a:ext cx="2978150" cy="3114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951932A-7E0E-2CD4-75D1-5AFD79A377DC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1344613" y="5268913"/>
            <a:ext cx="406400" cy="212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37E22918-7334-4133-B7E0-0522D5F966A0}" type="datetime'''''''''''''''''2''''''''''''''0''2''''''''''3'''''''''''''">
              <a:rPr lang="en-GB" altLang="en-US" sz="1400" smtClean="0">
                <a:solidFill>
                  <a:schemeClr val="tx1"/>
                </a:solidFill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2023</a:t>
            </a:fld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0C45FC-F030-503D-153F-57AE356E7FED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2751138" y="5268913"/>
            <a:ext cx="406400" cy="212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5FE7D7FC-FD7C-4AA0-9DE3-8387130D4D01}" type="datetime'''''''''''''''''''''''2''''''''0''2''''4'''''''''''">
              <a:rPr lang="en-GB" altLang="en-US" sz="1400" b="1" smtClean="0">
                <a:solidFill>
                  <a:schemeClr val="tx1"/>
                </a:solidFill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2024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CAC033C-E60A-9CDE-DADC-15E6465FEB46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363538" y="3683000"/>
            <a:ext cx="650875" cy="212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05246B8C-885B-4486-B933-B58D371DCF67}" type="datetime'S''c''o''''''''''''p''''''''''e'''''''''''' ''''''''''''3'">
              <a:rPr lang="en-GB" altLang="en-US" sz="1400" smtClean="0">
                <a:solidFill>
                  <a:schemeClr val="tx1"/>
                </a:solidFill>
              </a:rPr>
              <a:pPr/>
              <a:t>Scope 3</a:t>
            </a:fld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E0DCB41-F79A-2335-C244-DBEB4AFC2A50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61925" y="4933950"/>
            <a:ext cx="852488" cy="212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A88BE876-5463-4DEA-9289-613409F266B7}" type="datetime'''''''''''S''''''c''o''''''''p''''''''e'' ''''1''''''+''2'''''">
              <a:rPr lang="en-GB" altLang="en-US" sz="1400" smtClean="0">
                <a:solidFill>
                  <a:schemeClr val="tx1"/>
                </a:solidFill>
              </a:rPr>
              <a:pPr/>
              <a:t>Scope 1+2</a:t>
            </a:fld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2D4B203E-70D8-4092-6B07-1A394EFEBC6C}"/>
              </a:ext>
            </a:extLst>
          </p:cNvPr>
          <p:cNvSpPr>
            <a:spLocks/>
          </p:cNvSpPr>
          <p:nvPr/>
        </p:nvSpPr>
        <p:spPr>
          <a:xfrm>
            <a:off x="1013666" y="1940515"/>
            <a:ext cx="906447" cy="453614"/>
          </a:xfrm>
          <a:prstGeom prst="ellipse">
            <a:avLst/>
          </a:prstGeom>
          <a:noFill/>
          <a:ln w="19050" cap="sq">
            <a:noFill/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~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3,478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71463F8-C1AD-70C3-7D59-DF7E72E4F263}"/>
              </a:ext>
            </a:extLst>
          </p:cNvPr>
          <p:cNvSpPr txBox="1"/>
          <p:nvPr/>
        </p:nvSpPr>
        <p:spPr>
          <a:xfrm>
            <a:off x="1178852" y="2331796"/>
            <a:ext cx="633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ktCO</a:t>
            </a:r>
            <a:r>
              <a:rPr kumimoji="0" lang="en-US" sz="1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</a:t>
            </a: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678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56E132-5765-F883-D353-E82E4AE65EF7}"/>
              </a:ext>
            </a:extLst>
          </p:cNvPr>
          <p:cNvSpPr/>
          <p:nvPr/>
        </p:nvSpPr>
        <p:spPr>
          <a:xfrm>
            <a:off x="312483" y="2439000"/>
            <a:ext cx="11029285" cy="1980000"/>
          </a:xfrm>
          <a:prstGeom prst="rect">
            <a:avLst/>
          </a:prstGeom>
          <a:noFill/>
          <a:ln w="1905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3" name="think-cell data - do not delete" hidden="1">
            <a:extLst>
              <a:ext uri="{FF2B5EF4-FFF2-40B4-BE49-F238E27FC236}">
                <a16:creationId xmlns:a16="http://schemas.microsoft.com/office/drawing/2014/main" id="{E8081011-D204-34C6-2317-27126D3830A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2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081011-D204-34C6-2317-27126D3830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Placeholder 4" descr="Close-up of a car's tire&#10;&#10;Description automatically generated">
            <a:extLst>
              <a:ext uri="{FF2B5EF4-FFF2-40B4-BE49-F238E27FC236}">
                <a16:creationId xmlns:a16="http://schemas.microsoft.com/office/drawing/2014/main" id="{6B484709-9F7B-C79B-1E8E-C44FEA5D16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2" r="170"/>
          <a:stretch/>
        </p:blipFill>
        <p:spPr>
          <a:xfrm>
            <a:off x="6781800" y="1"/>
            <a:ext cx="5097717" cy="6857999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5918525-426D-CF8B-A6B7-9C6020D8ED9C}"/>
              </a:ext>
            </a:extLst>
          </p:cNvPr>
          <p:cNvGrpSpPr/>
          <p:nvPr/>
        </p:nvGrpSpPr>
        <p:grpSpPr>
          <a:xfrm>
            <a:off x="1149418" y="2725361"/>
            <a:ext cx="5632381" cy="1407278"/>
            <a:chOff x="1149418" y="2613190"/>
            <a:chExt cx="5632381" cy="1407278"/>
          </a:xfrm>
        </p:grpSpPr>
        <p:sp>
          <p:nvSpPr>
            <p:cNvPr id="22" name="Title 16">
              <a:extLst>
                <a:ext uri="{FF2B5EF4-FFF2-40B4-BE49-F238E27FC236}">
                  <a16:creationId xmlns:a16="http://schemas.microsoft.com/office/drawing/2014/main" id="{22671968-B4A9-A857-A0BC-D82BE18A1708}"/>
                </a:ext>
              </a:extLst>
            </p:cNvPr>
            <p:cNvSpPr txBox="1">
              <a:spLocks/>
            </p:cNvSpPr>
            <p:nvPr/>
          </p:nvSpPr>
          <p:spPr>
            <a:xfrm>
              <a:off x="1149418" y="2613190"/>
              <a:ext cx="5632381" cy="419653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err="1">
                  <a:ln>
                    <a:noFill/>
                  </a:ln>
                  <a:solidFill>
                    <a:srgbClr val="239699"/>
                  </a:solidFill>
                  <a:effectLst/>
                  <a:uLnTx/>
                  <a:uFillTx/>
                  <a:latin typeface="Arial" panose="020B0604020202020204"/>
                  <a:ea typeface="+mj-ea"/>
                  <a:cs typeface="+mj-cs"/>
                </a:rPr>
                <a:t>Creating</a:t>
              </a:r>
              <a:r>
                <a:rPr kumimoji="0" lang="it-IT" sz="2800" b="1" i="0" u="none" strike="noStrike" kern="1200" cap="none" spc="0" normalizeH="0" baseline="0" noProof="0">
                  <a:ln>
                    <a:noFill/>
                  </a:ln>
                  <a:solidFill>
                    <a:srgbClr val="239699"/>
                  </a:solidFill>
                  <a:effectLst/>
                  <a:uLnTx/>
                  <a:uFillTx/>
                  <a:latin typeface="Arial" panose="020B0604020202020204"/>
                  <a:ea typeface="+mj-ea"/>
                  <a:cs typeface="+mj-cs"/>
                </a:rPr>
                <a:t> </a:t>
              </a:r>
              <a:r>
                <a:rPr kumimoji="0" lang="it-IT" sz="2800" b="1" i="0" u="none" strike="noStrike" kern="1200" cap="none" spc="0" normalizeH="0" baseline="0" noProof="0" err="1">
                  <a:ln>
                    <a:noFill/>
                  </a:ln>
                  <a:solidFill>
                    <a:srgbClr val="239699"/>
                  </a:solidFill>
                  <a:effectLst/>
                  <a:uLnTx/>
                  <a:uFillTx/>
                  <a:latin typeface="Arial" panose="020B0604020202020204"/>
                  <a:ea typeface="+mj-ea"/>
                  <a:cs typeface="+mj-cs"/>
                </a:rPr>
                <a:t>Sustainable</a:t>
              </a:r>
              <a:r>
                <a:rPr kumimoji="0" lang="it-IT" sz="2800" b="1" i="0" u="none" strike="noStrike" kern="1200" cap="none" spc="0" normalizeH="0" baseline="0" noProof="0">
                  <a:ln>
                    <a:noFill/>
                  </a:ln>
                  <a:solidFill>
                    <a:srgbClr val="239699"/>
                  </a:solidFill>
                  <a:effectLst/>
                  <a:uLnTx/>
                  <a:uFillTx/>
                  <a:latin typeface="Arial" panose="020B0604020202020204"/>
                  <a:ea typeface="+mj-ea"/>
                  <a:cs typeface="+mj-cs"/>
                </a:rPr>
                <a:t> Products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06A092-062B-40DF-61AC-67756D0D93F9}"/>
                </a:ext>
              </a:extLst>
            </p:cNvPr>
            <p:cNvGrpSpPr/>
            <p:nvPr/>
          </p:nvGrpSpPr>
          <p:grpSpPr>
            <a:xfrm>
              <a:off x="1265497" y="3228776"/>
              <a:ext cx="4456991" cy="791692"/>
              <a:chOff x="1265497" y="3228776"/>
              <a:chExt cx="4456991" cy="79169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6E8AA89-55A4-2F5C-639D-A4FC0E206274}"/>
                  </a:ext>
                </a:extLst>
              </p:cNvPr>
              <p:cNvSpPr/>
              <p:nvPr/>
            </p:nvSpPr>
            <p:spPr>
              <a:xfrm>
                <a:off x="1265497" y="3274593"/>
                <a:ext cx="145268" cy="145268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FA88CCD2-DDFD-8147-34C1-6321C9D172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95788" y="3228776"/>
                <a:ext cx="4126700" cy="791692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Designed</a:t>
                </a: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for EV </a:t>
                </a:r>
                <a:r>
                  <a:rPr kumimoji="0" lang="it-IT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mobility</a:t>
                </a: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, </a:t>
                </a:r>
                <a:r>
                  <a:rPr kumimoji="0" lang="it-IT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towards</a:t>
                </a: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100% </a:t>
                </a:r>
                <a:r>
                  <a:rPr kumimoji="0" lang="it-IT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materials</a:t>
                </a: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of non-</a:t>
                </a:r>
                <a:r>
                  <a:rPr kumimoji="0" lang="it-IT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fossil</a:t>
                </a: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origin</a:t>
                </a: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, </a:t>
                </a:r>
                <a:r>
                  <a:rPr kumimoji="0" lang="it-IT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enabling</a:t>
                </a: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our</a:t>
                </a: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customers’ </a:t>
                </a:r>
                <a:r>
                  <a:rPr kumimoji="0" lang="it-IT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decarbonization</a:t>
                </a:r>
                <a:r>
                  <a: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it-IT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journey</a:t>
                </a: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7A57509-D364-8DD1-1C54-AD287454D5E4}"/>
              </a:ext>
            </a:extLst>
          </p:cNvPr>
          <p:cNvSpPr/>
          <p:nvPr/>
        </p:nvSpPr>
        <p:spPr>
          <a:xfrm>
            <a:off x="4244340" y="6332220"/>
            <a:ext cx="152400" cy="405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7CA46665-1529-1448-CBFF-9688CC5323A8}"/>
              </a:ext>
            </a:extLst>
          </p:cNvPr>
          <p:cNvCxnSpPr>
            <a:cxnSpLocks/>
          </p:cNvCxnSpPr>
          <p:nvPr/>
        </p:nvCxnSpPr>
        <p:spPr>
          <a:xfrm rot="10800000">
            <a:off x="3908388" y="2606119"/>
            <a:ext cx="900000" cy="521564"/>
          </a:xfrm>
          <a:prstGeom prst="bentConnector3">
            <a:avLst/>
          </a:prstGeom>
          <a:ln w="12700">
            <a:solidFill>
              <a:srgbClr val="23969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53803930-5E4F-7F4B-0481-B1D016DFBA77}"/>
              </a:ext>
            </a:extLst>
          </p:cNvPr>
          <p:cNvCxnSpPr>
            <a:cxnSpLocks/>
          </p:cNvCxnSpPr>
          <p:nvPr/>
        </p:nvCxnSpPr>
        <p:spPr>
          <a:xfrm flipV="1">
            <a:off x="7366136" y="2606119"/>
            <a:ext cx="900000" cy="563158"/>
          </a:xfrm>
          <a:prstGeom prst="bentConnector3">
            <a:avLst/>
          </a:prstGeom>
          <a:ln w="12700">
            <a:solidFill>
              <a:srgbClr val="23969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D5A996C-50CE-2BB4-33EF-700359A83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New PZERO E: </a:t>
            </a:r>
            <a:r>
              <a:rPr lang="it-IT" err="1"/>
              <a:t>our</a:t>
            </a:r>
            <a:r>
              <a:rPr lang="it-IT"/>
              <a:t> lighthouse on the market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D0DC4-650E-F155-9824-579DA864A7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Pioneering sustainability of the High Value segment: pushing the limits of sustainable design key drivers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80A71A-90AE-E19E-9684-5617F4C69D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8967" y="6364288"/>
            <a:ext cx="6948000" cy="430768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1.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Thanks to a combination of physical segregation and mass balance approach. Depending on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tyre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size, bio-based and recycled content ranges between 27-32% and 23-28% respectively. Bio-based materials are natural rubber, textile reinforcements and bio-chemicals, while recycled materials are – through mass balance – synthetic rubber and silica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(ISO 14021). 2. Bureau Veritas  3. Triple A means that the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tyre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outperforms in terms of Rolling Resistance, Wet Grip and Noise, according to European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tyre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Label A.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C793EC3-FC59-DE89-2EB2-B7089615A1D3}"/>
              </a:ext>
            </a:extLst>
          </p:cNvPr>
          <p:cNvGrpSpPr/>
          <p:nvPr/>
        </p:nvGrpSpPr>
        <p:grpSpPr>
          <a:xfrm>
            <a:off x="317500" y="1923731"/>
            <a:ext cx="3601225" cy="1350566"/>
            <a:chOff x="317500" y="1930658"/>
            <a:chExt cx="3601225" cy="135056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43281C-5BF4-EADC-B8CC-069A20FA7E0A}"/>
                </a:ext>
              </a:extLst>
            </p:cNvPr>
            <p:cNvSpPr/>
            <p:nvPr/>
          </p:nvSpPr>
          <p:spPr>
            <a:xfrm>
              <a:off x="318725" y="1930658"/>
              <a:ext cx="3600000" cy="3580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176AAD-0433-5886-9A54-994B84391CD2}"/>
                </a:ext>
              </a:extLst>
            </p:cNvPr>
            <p:cNvSpPr txBox="1"/>
            <p:nvPr/>
          </p:nvSpPr>
          <p:spPr>
            <a:xfrm>
              <a:off x="489670" y="2359653"/>
              <a:ext cx="3132573" cy="861774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&gt;58,5%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Bio-based and Recycled 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materials</a:t>
              </a:r>
              <a:r>
                <a:rPr kumimoji="0" lang="en-GB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 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Validated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by third party</a:t>
              </a:r>
              <a:r>
                <a:rPr kumimoji="0" lang="en-GB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90D229-586F-084F-7412-8D41221E9EE4}"/>
                </a:ext>
              </a:extLst>
            </p:cNvPr>
            <p:cNvSpPr txBox="1"/>
            <p:nvPr/>
          </p:nvSpPr>
          <p:spPr>
            <a:xfrm>
              <a:off x="489670" y="1987548"/>
              <a:ext cx="3139400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Less</a:t>
              </a: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it-IT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fossil</a:t>
              </a: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it-IT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materials</a:t>
              </a:r>
              <a:endPara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B0E4993-0373-A586-7169-9189B7F4F5F0}"/>
                </a:ext>
              </a:extLst>
            </p:cNvPr>
            <p:cNvSpPr/>
            <p:nvPr/>
          </p:nvSpPr>
          <p:spPr>
            <a:xfrm>
              <a:off x="317500" y="1931014"/>
              <a:ext cx="3600000" cy="1350210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50B14D9-4BB7-9A32-F19F-6A05E4D34A26}"/>
              </a:ext>
            </a:extLst>
          </p:cNvPr>
          <p:cNvGrpSpPr/>
          <p:nvPr/>
        </p:nvGrpSpPr>
        <p:grpSpPr>
          <a:xfrm>
            <a:off x="309816" y="4275774"/>
            <a:ext cx="3605227" cy="1356571"/>
            <a:chOff x="309816" y="3887564"/>
            <a:chExt cx="3605227" cy="135657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51405CE-0E60-05D6-0303-581DB72BAF1C}"/>
                </a:ext>
              </a:extLst>
            </p:cNvPr>
            <p:cNvSpPr/>
            <p:nvPr/>
          </p:nvSpPr>
          <p:spPr>
            <a:xfrm>
              <a:off x="315043" y="3887564"/>
              <a:ext cx="3600000" cy="3580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4862FCD-E30C-A570-D551-8040C300149D}"/>
                </a:ext>
              </a:extLst>
            </p:cNvPr>
            <p:cNvSpPr txBox="1"/>
            <p:nvPr/>
          </p:nvSpPr>
          <p:spPr>
            <a:xfrm>
              <a:off x="489670" y="3950815"/>
              <a:ext cx="3139400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Designed</a:t>
              </a: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for new EV </a:t>
              </a:r>
              <a:r>
                <a:rPr kumimoji="0" lang="it-IT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mobility</a:t>
              </a:r>
              <a:endPara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72" name="Picture 7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6D64F3D1-7565-D42D-7F0C-C73A77776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867" y="4880806"/>
              <a:ext cx="2515563" cy="241004"/>
            </a:xfrm>
            <a:prstGeom prst="rect">
              <a:avLst/>
            </a:prstGeom>
          </p:spPr>
        </p:pic>
        <p:pic>
          <p:nvPicPr>
            <p:cNvPr id="73" name="Picture 2" descr="PIRELLI, GLOBAL HIGH VALUE">
              <a:extLst>
                <a:ext uri="{FF2B5EF4-FFF2-40B4-BE49-F238E27FC236}">
                  <a16:creationId xmlns:a16="http://schemas.microsoft.com/office/drawing/2014/main" id="{5BF94BC0-6982-A0A5-26F6-E81F8E1B54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70" y="4380047"/>
              <a:ext cx="1250230" cy="36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01F8C64-423C-4BBB-EAB9-D229CB94A5E5}"/>
                </a:ext>
              </a:extLst>
            </p:cNvPr>
            <p:cNvSpPr/>
            <p:nvPr/>
          </p:nvSpPr>
          <p:spPr>
            <a:xfrm>
              <a:off x="309816" y="3893925"/>
              <a:ext cx="3600000" cy="1350210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2D4614-D79B-8B20-345B-07B8B18B9666}"/>
              </a:ext>
            </a:extLst>
          </p:cNvPr>
          <p:cNvGrpSpPr/>
          <p:nvPr/>
        </p:nvGrpSpPr>
        <p:grpSpPr>
          <a:xfrm>
            <a:off x="8250834" y="4278954"/>
            <a:ext cx="3604414" cy="1350210"/>
            <a:chOff x="8202708" y="4273757"/>
            <a:chExt cx="3604414" cy="135021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1124BF-E401-2B53-C06F-6F4CD0748B97}"/>
                </a:ext>
              </a:extLst>
            </p:cNvPr>
            <p:cNvSpPr/>
            <p:nvPr/>
          </p:nvSpPr>
          <p:spPr>
            <a:xfrm>
              <a:off x="8202708" y="4277200"/>
              <a:ext cx="3600000" cy="3580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6021C60-9368-A61A-1DE9-96673AA8D8CA}"/>
                </a:ext>
              </a:extLst>
            </p:cNvPr>
            <p:cNvSpPr txBox="1"/>
            <p:nvPr/>
          </p:nvSpPr>
          <p:spPr>
            <a:xfrm>
              <a:off x="8332528" y="4330937"/>
              <a:ext cx="2086372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Low </a:t>
              </a:r>
              <a:r>
                <a:rPr kumimoji="0" lang="it-IT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wear</a:t>
              </a: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rate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EF616B-A083-E626-5ADE-19A79CAE3783}"/>
                </a:ext>
              </a:extLst>
            </p:cNvPr>
            <p:cNvSpPr txBox="1"/>
            <p:nvPr/>
          </p:nvSpPr>
          <p:spPr>
            <a:xfrm>
              <a:off x="8399195" y="4765249"/>
              <a:ext cx="2874185" cy="430887"/>
            </a:xfrm>
            <a:prstGeom prst="rect">
              <a:avLst/>
            </a:prstGeom>
            <a:ln w="6350">
              <a:noFill/>
              <a:miter lim="800000"/>
            </a:ln>
          </p:spPr>
          <p:txBody>
            <a:bodyPr vert="horz"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-42% </a:t>
              </a:r>
              <a:r>
                <a:rPr kumimoji="0" lang="it-IT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wear</a:t>
              </a:r>
              <a:r>
                <a:rPr kumimoji="0" lang="it-IT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rate vs </a:t>
              </a:r>
              <a:r>
                <a:rPr kumimoji="0" lang="it-IT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previous</a:t>
              </a:r>
              <a:r>
                <a:rPr kumimoji="0" lang="it-IT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product,</a:t>
              </a:r>
              <a:br>
                <a:rPr kumimoji="0" lang="it-IT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it-IT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as</a:t>
              </a:r>
              <a:r>
                <a:rPr kumimoji="0" lang="it-IT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it-IT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certified</a:t>
              </a:r>
              <a:r>
                <a:rPr kumimoji="0" lang="it-IT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by Dekra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F7A3074-AB58-9DC9-F255-E43FC08E646B}"/>
                </a:ext>
              </a:extLst>
            </p:cNvPr>
            <p:cNvSpPr/>
            <p:nvPr/>
          </p:nvSpPr>
          <p:spPr>
            <a:xfrm>
              <a:off x="8207122" y="4273757"/>
              <a:ext cx="3600000" cy="1350210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A3D9F1-EB35-1632-B6CD-80647B7B4B59}"/>
              </a:ext>
            </a:extLst>
          </p:cNvPr>
          <p:cNvGrpSpPr/>
          <p:nvPr/>
        </p:nvGrpSpPr>
        <p:grpSpPr>
          <a:xfrm>
            <a:off x="8263138" y="1923731"/>
            <a:ext cx="3607295" cy="1350566"/>
            <a:chOff x="8215012" y="1930658"/>
            <a:chExt cx="3607295" cy="13505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9EC3A1-7101-B0DA-BA39-E27099DBDC0C}"/>
                </a:ext>
              </a:extLst>
            </p:cNvPr>
            <p:cNvSpPr/>
            <p:nvPr/>
          </p:nvSpPr>
          <p:spPr>
            <a:xfrm>
              <a:off x="8222307" y="1930658"/>
              <a:ext cx="3600000" cy="3580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3C2D8D5-A497-144F-075D-14784E507598}"/>
                </a:ext>
              </a:extLst>
            </p:cNvPr>
            <p:cNvSpPr txBox="1"/>
            <p:nvPr/>
          </p:nvSpPr>
          <p:spPr>
            <a:xfrm>
              <a:off x="8399195" y="2376419"/>
              <a:ext cx="2901243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AAA</a:t>
              </a:r>
              <a:r>
                <a:rPr kumimoji="0" lang="en-GB" sz="1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European Label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AA7910C-F101-3EEC-CBBC-834CBA02D532}"/>
                </a:ext>
              </a:extLst>
            </p:cNvPr>
            <p:cNvSpPr/>
            <p:nvPr/>
          </p:nvSpPr>
          <p:spPr>
            <a:xfrm>
              <a:off x="8215012" y="1931014"/>
              <a:ext cx="3600000" cy="1350210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22FCFF0-6E76-8CFD-C0B1-EA1F544E64C0}"/>
                </a:ext>
              </a:extLst>
            </p:cNvPr>
            <p:cNvSpPr txBox="1"/>
            <p:nvPr/>
          </p:nvSpPr>
          <p:spPr>
            <a:xfrm>
              <a:off x="8399195" y="1986591"/>
              <a:ext cx="3292053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Reduced</a:t>
              </a: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it-IT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vehicle</a:t>
              </a: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CO</a:t>
              </a:r>
              <a:r>
                <a:rPr kumimoji="0" lang="it-IT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it-IT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emission</a:t>
              </a:r>
              <a:r>
                <a:rPr kumimoji="0" 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</a:p>
          </p:txBody>
        </p:sp>
      </p:grp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33D7CFA6-3663-19DA-CDEF-BD0EEE49CC07}"/>
              </a:ext>
            </a:extLst>
          </p:cNvPr>
          <p:cNvCxnSpPr>
            <a:cxnSpLocks/>
          </p:cNvCxnSpPr>
          <p:nvPr/>
        </p:nvCxnSpPr>
        <p:spPr>
          <a:xfrm rot="10800000" flipV="1">
            <a:off x="3911035" y="4452889"/>
            <a:ext cx="900000" cy="508808"/>
          </a:xfrm>
          <a:prstGeom prst="bentConnector3">
            <a:avLst/>
          </a:prstGeom>
          <a:ln w="12700">
            <a:solidFill>
              <a:srgbClr val="23969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E5444E04-9388-4648-426B-6407F18235CC}"/>
              </a:ext>
            </a:extLst>
          </p:cNvPr>
          <p:cNvCxnSpPr>
            <a:cxnSpLocks/>
            <a:endCxn id="88" idx="1"/>
          </p:cNvCxnSpPr>
          <p:nvPr/>
        </p:nvCxnSpPr>
        <p:spPr>
          <a:xfrm>
            <a:off x="7369550" y="4419570"/>
            <a:ext cx="885698" cy="534489"/>
          </a:xfrm>
          <a:prstGeom prst="bentConnector3">
            <a:avLst/>
          </a:prstGeom>
          <a:ln w="12700">
            <a:solidFill>
              <a:srgbClr val="23969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F47E8A-DF07-DDB4-EA51-538E9620B666}"/>
              </a:ext>
            </a:extLst>
          </p:cNvPr>
          <p:cNvGrpSpPr/>
          <p:nvPr/>
        </p:nvGrpSpPr>
        <p:grpSpPr>
          <a:xfrm>
            <a:off x="10341769" y="185032"/>
            <a:ext cx="1513316" cy="360000"/>
            <a:chOff x="10357535" y="146932"/>
            <a:chExt cx="1513316" cy="360000"/>
          </a:xfrm>
        </p:grpSpPr>
        <p:pic>
          <p:nvPicPr>
            <p:cNvPr id="15" name="Picture 14" descr="Sustainable Development Goals | TDK Electronics - TDK Europe">
              <a:extLst>
                <a:ext uri="{FF2B5EF4-FFF2-40B4-BE49-F238E27FC236}">
                  <a16:creationId xmlns:a16="http://schemas.microsoft.com/office/drawing/2014/main" id="{3A9611A9-E715-7501-9776-B6A2A3A78150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07" t="27410" r="-125" b="38822"/>
            <a:stretch/>
          </p:blipFill>
          <p:spPr bwMode="auto">
            <a:xfrm>
              <a:off x="10357535" y="146932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 descr="Sustainable Development Goals | TDK Electronics - TDK Europe">
              <a:extLst>
                <a:ext uri="{FF2B5EF4-FFF2-40B4-BE49-F238E27FC236}">
                  <a16:creationId xmlns:a16="http://schemas.microsoft.com/office/drawing/2014/main" id="{A65AB72E-9425-199A-9747-56924B50DAC5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4" t="65679" r="78808" b="245"/>
            <a:stretch/>
          </p:blipFill>
          <p:spPr bwMode="auto">
            <a:xfrm>
              <a:off x="10741974" y="146932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 descr="Sustainable Development Goals | TDK Electronics - TDK Europe">
              <a:extLst>
                <a:ext uri="{FF2B5EF4-FFF2-40B4-BE49-F238E27FC236}">
                  <a16:creationId xmlns:a16="http://schemas.microsoft.com/office/drawing/2014/main" id="{D21005FB-2FA4-C154-A7EB-1100CA10E4C2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5" t="65679" r="67571" b="245"/>
            <a:stretch/>
          </p:blipFill>
          <p:spPr bwMode="auto">
            <a:xfrm>
              <a:off x="11126413" y="146932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 descr="Sustainable Development Goals | TDK Electronics - TDK Europe">
              <a:extLst>
                <a:ext uri="{FF2B5EF4-FFF2-40B4-BE49-F238E27FC236}">
                  <a16:creationId xmlns:a16="http://schemas.microsoft.com/office/drawing/2014/main" id="{D044E38D-29E8-9437-FCF6-0E924CFC6367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0" t="65679" r="56259" b="245"/>
            <a:stretch/>
          </p:blipFill>
          <p:spPr bwMode="auto">
            <a:xfrm>
              <a:off x="11510851" y="146932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AA9A683-91E7-69FC-EF5A-21FCC5E5E1CB}"/>
              </a:ext>
            </a:extLst>
          </p:cNvPr>
          <p:cNvGrpSpPr/>
          <p:nvPr/>
        </p:nvGrpSpPr>
        <p:grpSpPr>
          <a:xfrm>
            <a:off x="4419013" y="1237078"/>
            <a:ext cx="3353974" cy="4348449"/>
            <a:chOff x="4578774" y="1237078"/>
            <a:chExt cx="3353974" cy="43484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A711C7-8534-B8E9-5E05-76F925CE7A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3" r="3806"/>
            <a:stretch/>
          </p:blipFill>
          <p:spPr>
            <a:xfrm>
              <a:off x="4578774" y="1951865"/>
              <a:ext cx="3353974" cy="363366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3EEF9C-D2A6-1053-5617-4CE1B14F5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850"/>
            <a:stretch/>
          </p:blipFill>
          <p:spPr>
            <a:xfrm>
              <a:off x="5501266" y="1237078"/>
              <a:ext cx="1508991" cy="901061"/>
            </a:xfrm>
            <a:prstGeom prst="rect">
              <a:avLst/>
            </a:prstGeom>
          </p:spPr>
        </p:pic>
      </p:grp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4EE286B-B14B-F65F-A558-21B622F39001}"/>
              </a:ext>
            </a:extLst>
          </p:cNvPr>
          <p:cNvSpPr txBox="1">
            <a:spLocks/>
          </p:cNvSpPr>
          <p:nvPr/>
        </p:nvSpPr>
        <p:spPr>
          <a:xfrm>
            <a:off x="317557" y="82621"/>
            <a:ext cx="1312002" cy="84554"/>
          </a:xfrm>
          <a:custGeom>
            <a:avLst/>
            <a:gdLst>
              <a:gd name="connsiteX0" fmla="*/ 0 w 8115302"/>
              <a:gd name="connsiteY0" fmla="*/ 0 h 10286999"/>
              <a:gd name="connsiteX1" fmla="*/ 8115302 w 8115302"/>
              <a:gd name="connsiteY1" fmla="*/ 0 h 10286999"/>
              <a:gd name="connsiteX2" fmla="*/ 8115302 w 8115302"/>
              <a:gd name="connsiteY2" fmla="*/ 10286999 h 10286999"/>
              <a:gd name="connsiteX3" fmla="*/ 0 w 8115302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2" h="10286999">
                <a:moveTo>
                  <a:pt x="0" y="0"/>
                </a:moveTo>
                <a:lnTo>
                  <a:pt x="8115302" y="0"/>
                </a:lnTo>
                <a:lnTo>
                  <a:pt x="8115302" y="10286999"/>
                </a:lnTo>
                <a:lnTo>
                  <a:pt x="0" y="10286999"/>
                </a:lnTo>
                <a:close/>
              </a:path>
            </a:pathLst>
          </a:cu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PRODUCT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575428-24E2-4F0A-D719-BAAF60835622}"/>
              </a:ext>
            </a:extLst>
          </p:cNvPr>
          <p:cNvCxnSpPr>
            <a:cxnSpLocks/>
          </p:cNvCxnSpPr>
          <p:nvPr/>
        </p:nvCxnSpPr>
        <p:spPr>
          <a:xfrm>
            <a:off x="-122412" y="124898"/>
            <a:ext cx="352432" cy="0"/>
          </a:xfrm>
          <a:prstGeom prst="straightConnector1">
            <a:avLst/>
          </a:prstGeom>
          <a:ln w="12700">
            <a:solidFill>
              <a:srgbClr val="31969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8600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738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GRADIENT_CIRCL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GRADIENT_CIRCL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GRADIENT_CIRCL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GRADIENT_CIRCL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GRADIENT_CIRCL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Ie3kpOu0TbdxK0VEbpk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dDiU_WPY9W5oBALOohlk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nDvjyhO2uc5.qLhwAF8d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Eh4cJi4IT53sPcsdhLed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v8NhtpbwhEHBVrgdcCc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GRADIENT_CIRCL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GRADIENT_CIRCL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GRADIENT_CIRCL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irelli_2024_Sustainability">
  <a:themeElements>
    <a:clrScheme name="Pirelli_01">
      <a:dk1>
        <a:srgbClr val="000000"/>
      </a:dk1>
      <a:lt1>
        <a:srgbClr val="FFFFFF"/>
      </a:lt1>
      <a:dk2>
        <a:srgbClr val="183962"/>
      </a:dk2>
      <a:lt2>
        <a:srgbClr val="239699"/>
      </a:lt2>
      <a:accent1>
        <a:srgbClr val="E22526"/>
      </a:accent1>
      <a:accent2>
        <a:srgbClr val="FFDD00"/>
      </a:accent2>
      <a:accent3>
        <a:srgbClr val="DDDDDD"/>
      </a:accent3>
      <a:accent4>
        <a:srgbClr val="C0C0C0"/>
      </a:accent4>
      <a:accent5>
        <a:srgbClr val="969696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irelli_2024_IV">
  <a:themeElements>
    <a:clrScheme name="Pirelli_01">
      <a:dk1>
        <a:srgbClr val="000000"/>
      </a:dk1>
      <a:lt1>
        <a:srgbClr val="FFFFFF"/>
      </a:lt1>
      <a:dk2>
        <a:srgbClr val="183962"/>
      </a:dk2>
      <a:lt2>
        <a:srgbClr val="239699"/>
      </a:lt2>
      <a:accent1>
        <a:srgbClr val="E22526"/>
      </a:accent1>
      <a:accent2>
        <a:srgbClr val="FFDD00"/>
      </a:accent2>
      <a:accent3>
        <a:srgbClr val="DDDDDD"/>
      </a:accent3>
      <a:accent4>
        <a:srgbClr val="C0C0C0"/>
      </a:accent4>
      <a:accent5>
        <a:srgbClr val="969696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3475</Words>
  <Application>Microsoft Office PowerPoint</Application>
  <PresentationFormat>Widescreen</PresentationFormat>
  <Paragraphs>634</Paragraphs>
  <Slides>26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Gotham HTF Book</vt:lpstr>
      <vt:lpstr>Gotham HTF Medium</vt:lpstr>
      <vt:lpstr>Helvetica 55 Roman</vt:lpstr>
      <vt:lpstr>Aptos</vt:lpstr>
      <vt:lpstr>Arial</vt:lpstr>
      <vt:lpstr>Calibri</vt:lpstr>
      <vt:lpstr>Gotham Black</vt:lpstr>
      <vt:lpstr>Gotham Bold</vt:lpstr>
      <vt:lpstr>Gotham Book</vt:lpstr>
      <vt:lpstr>Gotham Medium</vt:lpstr>
      <vt:lpstr>Gotham-Book</vt:lpstr>
      <vt:lpstr>GOTHAM-MEDIUM</vt:lpstr>
      <vt:lpstr>GOTHAM-MEDIUM</vt:lpstr>
      <vt:lpstr>Open Sans</vt:lpstr>
      <vt:lpstr>Open Sans Light</vt:lpstr>
      <vt:lpstr>Segoe UI</vt:lpstr>
      <vt:lpstr>Wingdings</vt:lpstr>
      <vt:lpstr>Pirelli_2024_Sustainability</vt:lpstr>
      <vt:lpstr>3_Tema di Office</vt:lpstr>
      <vt:lpstr>1_Pirelli_2024_IV</vt:lpstr>
      <vt:lpstr>think-cell Slide</vt:lpstr>
      <vt:lpstr>PowerPoint Presentation</vt:lpstr>
      <vt:lpstr>PowerPoint Presentation</vt:lpstr>
      <vt:lpstr>Our commitment</vt:lpstr>
      <vt:lpstr>PowerPoint Presentation</vt:lpstr>
      <vt:lpstr>Fast forwarding our Transition: commitments to reach Net Zero by 2040</vt:lpstr>
      <vt:lpstr>Meeting our climate goals: How and When</vt:lpstr>
      <vt:lpstr>Focus on Scope 3: supply chain decarbonization strategy </vt:lpstr>
      <vt:lpstr>PowerPoint Presentation</vt:lpstr>
      <vt:lpstr>New PZERO E: our lighthouse on the market</vt:lpstr>
      <vt:lpstr>Materials | Towards 100% of non-fossil origin, third-party certified</vt:lpstr>
      <vt:lpstr>Circularity along our product life-cycle</vt:lpstr>
      <vt:lpstr>Eco-Safety performance: enabling our customers decarbonization journey</vt:lpstr>
      <vt:lpstr>PowerPoint Presentation</vt:lpstr>
      <vt:lpstr>Wear Rate: our reduction roadmap</vt:lpstr>
      <vt:lpstr>PowerPoint Presentation</vt:lpstr>
      <vt:lpstr>Our Global Biodiversity Strategy along value chain</vt:lpstr>
      <vt:lpstr>Freshwater: reducing dependency and preserving quality</vt:lpstr>
      <vt:lpstr>Forest: Towards 100% of FSC™-certified Natural Rubber in European plants by 2026</vt:lpstr>
      <vt:lpstr>Tyre Road Wear Particles: facing the challenge</vt:lpstr>
      <vt:lpstr>PowerPoint Presentation</vt:lpstr>
      <vt:lpstr>Our strategy for an engaged, diverse and talented global workforce </vt:lpstr>
      <vt:lpstr>PowerPoint Presentation</vt:lpstr>
      <vt:lpstr>Partnering with our suppliers: managing risks while creating capacity</vt:lpstr>
      <vt:lpstr>Engaging with our customers on sustainability journey</vt:lpstr>
      <vt:lpstr>ESG Indices: a globally acknowledged sustainability leadership</vt:lpstr>
      <vt:lpstr>Copertina chiusura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Duranti Anna, IT</dc:creator>
  <cp:lastModifiedBy>Duranti Anna, IT</cp:lastModifiedBy>
  <cp:revision>16</cp:revision>
  <dcterms:created xsi:type="dcterms:W3CDTF">2025-06-06T14:32:08Z</dcterms:created>
  <dcterms:modified xsi:type="dcterms:W3CDTF">2025-07-29T13:08:39Z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1840242862</vt:i4>
  </property>
  <property fmtid="{D5CDD505-2E9C-101B-9397-08002B2CF9AE}" pid="3" name="_NewReviewCycle">
    <vt:lpwstr/>
  </property>
  <property fmtid="{D5CDD505-2E9C-101B-9397-08002B2CF9AE}" pid="4" name="_EmailSubject">
    <vt:lpwstr>Sviluppo pagina Rating ESG - Sezione IR </vt:lpwstr>
  </property>
  <property fmtid="{D5CDD505-2E9C-101B-9397-08002B2CF9AE}" pid="5" name="_AuthorEmail">
    <vt:lpwstr>anna.duranti@pirelli.com</vt:lpwstr>
  </property>
  <property fmtid="{D5CDD505-2E9C-101B-9397-08002B2CF9AE}" pid="6" name="_AuthorEmailDisplayName">
    <vt:lpwstr>Duranti Anna, IT</vt:lpwstr>
  </property>
  <property fmtid="{D5CDD505-2E9C-101B-9397-08002B2CF9AE}" pid="7" name="_PreviousAdHocReviewCycleID">
    <vt:i4>-1469195861</vt:i4>
  </property>
</Properties>
</file>